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04" r:id="rId1"/>
  </p:sldMasterIdLst>
  <p:notesMasterIdLst>
    <p:notesMasterId r:id="rId32"/>
  </p:notesMasterIdLst>
  <p:handoutMasterIdLst>
    <p:handoutMasterId r:id="rId33"/>
  </p:handoutMasterIdLst>
  <p:sldIdLst>
    <p:sldId id="302" r:id="rId2"/>
    <p:sldId id="271" r:id="rId3"/>
    <p:sldId id="837" r:id="rId4"/>
    <p:sldId id="842" r:id="rId5"/>
    <p:sldId id="843" r:id="rId6"/>
    <p:sldId id="836" r:id="rId7"/>
    <p:sldId id="844" r:id="rId8"/>
    <p:sldId id="845" r:id="rId9"/>
    <p:sldId id="838" r:id="rId10"/>
    <p:sldId id="839" r:id="rId11"/>
    <p:sldId id="840" r:id="rId12"/>
    <p:sldId id="841" r:id="rId13"/>
    <p:sldId id="274" r:id="rId14"/>
    <p:sldId id="281" r:id="rId15"/>
    <p:sldId id="276" r:id="rId16"/>
    <p:sldId id="283" r:id="rId17"/>
    <p:sldId id="303" r:id="rId18"/>
    <p:sldId id="846" r:id="rId19"/>
    <p:sldId id="848" r:id="rId20"/>
    <p:sldId id="847" r:id="rId21"/>
    <p:sldId id="309" r:id="rId22"/>
    <p:sldId id="312" r:id="rId23"/>
    <p:sldId id="313" r:id="rId24"/>
    <p:sldId id="310" r:id="rId25"/>
    <p:sldId id="304" r:id="rId26"/>
    <p:sldId id="308" r:id="rId27"/>
    <p:sldId id="305" r:id="rId28"/>
    <p:sldId id="306" r:id="rId29"/>
    <p:sldId id="307" r:id="rId30"/>
    <p:sldId id="834" r:id="rId31"/>
  </p:sldIdLst>
  <p:sldSz cx="9144000" cy="6858000" type="screen4x3"/>
  <p:notesSz cx="6994525" cy="92789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2">
          <p15:clr>
            <a:srgbClr val="A4A3A4"/>
          </p15:clr>
        </p15:guide>
        <p15:guide id="2" pos="292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56"/>
    <p:restoredTop sz="83673"/>
  </p:normalViewPr>
  <p:slideViewPr>
    <p:cSldViewPr>
      <p:cViewPr varScale="1">
        <p:scale>
          <a:sx n="91" d="100"/>
          <a:sy n="91" d="100"/>
        </p:scale>
        <p:origin x="244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60" d="100"/>
        <a:sy n="160" d="100"/>
      </p:scale>
      <p:origin x="0" y="0"/>
    </p:cViewPr>
  </p:notesTextViewPr>
  <p:sorterViewPr>
    <p:cViewPr>
      <p:scale>
        <a:sx n="66" d="100"/>
        <a:sy n="66" d="100"/>
      </p:scale>
      <p:origin x="0" y="1278"/>
    </p:cViewPr>
  </p:sorterViewPr>
  <p:notesViewPr>
    <p:cSldViewPr>
      <p:cViewPr varScale="1">
        <p:scale>
          <a:sx n="40" d="100"/>
          <a:sy n="40" d="100"/>
        </p:scale>
        <p:origin x="-1380" y="-90"/>
      </p:cViewPr>
      <p:guideLst>
        <p:guide orient="horz" pos="2202"/>
        <p:guide pos="292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15.xml"/><Relationship Id="rId1" Type="http://schemas.openxmlformats.org/officeDocument/2006/relationships/slide" Target="slides/slide1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5F041DA9-CC5C-9D4E-9CB0-6A1854A8027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altLang="zh-TW"/>
              <a:t>Data Structures, Algorithms, &amp; Applications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3EFE70AD-019F-7A46-9B2F-9D3AD35EB65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240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B3031815-AB3E-A248-93E2-F5497641795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altLang="zh-TW"/>
              <a:t>Sartaj Sahni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29B1A3E2-1263-374E-AD30-80D00EC98EE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240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Times New Roman" panose="02020603050405020304" pitchFamily="18" charset="0"/>
              </a:defRPr>
            </a:lvl1pPr>
          </a:lstStyle>
          <a:p>
            <a:fld id="{A33B28A3-010E-924D-957F-0FCFF84E3C2C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B4762724-A96B-634C-9D8C-C33A7493C8B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CDDC107E-AA5E-DD40-8F75-F608CB3D8E7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6240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8" name="Rectangle 4">
            <a:extLst>
              <a:ext uri="{FF2B5EF4-FFF2-40B4-BE49-F238E27FC236}">
                <a16:creationId xmlns:a16="http://schemas.microsoft.com/office/drawing/2014/main" id="{CF4CA9E2-8359-CB49-A9C6-AC9530C0FB8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7450" y="703263"/>
            <a:ext cx="4621213" cy="34655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A94C89FB-859F-CF4E-9F64-90D6161E8D4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3450" y="4406900"/>
            <a:ext cx="5127625" cy="417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94" tIns="46798" rIns="93594" bIns="4679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E545BCCF-4AE7-6D4E-B573-49A18D247EF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1AE5B57B-B017-D743-879D-1CE707BC022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240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algn="r" defTabSz="930275">
              <a:defRPr sz="1000" i="1"/>
            </a:lvl1pPr>
          </a:lstStyle>
          <a:p>
            <a:fld id="{BB2F6880-9DFD-354D-8392-B2167B7FC475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7DFEE-F276-4BCF-8FBC-77BCE32277F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0245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11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75869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12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sz="1200" dirty="0"/>
              <a:t>+</a:t>
            </a:r>
            <a:r>
              <a:rPr lang="zh-CN" altLang="en-US" sz="1200" dirty="0"/>
              <a:t>可以視為一個</a:t>
            </a:r>
            <a:r>
              <a:rPr lang="en-US" altLang="zh-CN" sz="1200" dirty="0"/>
              <a:t> function</a:t>
            </a:r>
            <a:r>
              <a:rPr lang="zh-CN" altLang="en-US" sz="1200" dirty="0"/>
              <a:t>，類似</a:t>
            </a:r>
            <a:r>
              <a:rPr lang="en-US" altLang="zh-CN" sz="1200" dirty="0"/>
              <a:t> </a:t>
            </a:r>
            <a:r>
              <a:rPr lang="en-US" altLang="zh-CN" sz="1200" dirty="0" err="1"/>
              <a:t>int</a:t>
            </a:r>
            <a:r>
              <a:rPr lang="en-US" altLang="zh-CN" sz="1200" dirty="0"/>
              <a:t> +(</a:t>
            </a:r>
            <a:r>
              <a:rPr lang="en-US" altLang="zh-CN" sz="1200" dirty="0" err="1"/>
              <a:t>int</a:t>
            </a:r>
            <a:r>
              <a:rPr lang="en-US" altLang="zh-CN" sz="1200" dirty="0"/>
              <a:t> left, </a:t>
            </a:r>
            <a:r>
              <a:rPr lang="en-US" altLang="zh-CN" sz="1200" dirty="0" err="1"/>
              <a:t>int</a:t>
            </a:r>
            <a:r>
              <a:rPr lang="en-US" altLang="zh-CN" sz="1200" dirty="0"/>
              <a:t> right);</a:t>
            </a:r>
          </a:p>
          <a:p>
            <a:r>
              <a:rPr lang="zh-CN" altLang="en-US" sz="1200" dirty="0"/>
              <a:t>這些基本的</a:t>
            </a:r>
            <a:r>
              <a:rPr lang="en-US" altLang="zh-CN" sz="1200" dirty="0"/>
              <a:t> integer </a:t>
            </a:r>
            <a:r>
              <a:rPr lang="zh-CN" altLang="en-US" sz="1200" dirty="0"/>
              <a:t>和</a:t>
            </a:r>
            <a:r>
              <a:rPr lang="en-US" altLang="zh-CN" sz="1200" dirty="0"/>
              <a:t> float </a:t>
            </a:r>
            <a:r>
              <a:rPr lang="zh-CN" altLang="en-US" sz="1200" dirty="0"/>
              <a:t>都直接做在</a:t>
            </a:r>
            <a:r>
              <a:rPr lang="en-US" altLang="zh-CN" sz="1200" dirty="0"/>
              <a:t> CPU </a:t>
            </a:r>
            <a:r>
              <a:rPr lang="zh-CN" altLang="en-US" sz="1200" dirty="0"/>
              <a:t>裡面，硬體直接做掉</a:t>
            </a:r>
            <a:endParaRPr lang="en-US" altLang="zh-CN" sz="1200" dirty="0"/>
          </a:p>
          <a:p>
            <a:r>
              <a:rPr lang="zh-CN" altLang="en-US" sz="1200" dirty="0"/>
              <a:t>之後計算機結構的介紹裡面就會提到，整數加法器和浮點數加法器，你們就會了解這兩個是不同的東西</a:t>
            </a:r>
            <a:endParaRPr lang="en-US" altLang="zh-TW" sz="1200" dirty="0"/>
          </a:p>
        </p:txBody>
      </p:sp>
    </p:spTree>
    <p:extLst>
      <p:ext uri="{BB962C8B-B14F-4D97-AF65-F5344CB8AC3E}">
        <p14:creationId xmlns:p14="http://schemas.microsoft.com/office/powerpoint/2010/main" val="2362175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13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14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>
            <a:extLst>
              <a:ext uri="{FF2B5EF4-FFF2-40B4-BE49-F238E27FC236}">
                <a16:creationId xmlns:a16="http://schemas.microsoft.com/office/drawing/2014/main" id="{4490A4DA-FF1F-1943-8BE4-7EF90B9CF02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2B330E51-B5F8-134F-9B15-2061FAF40BAB}" type="slidenum">
              <a:rPr lang="en-US" altLang="zh-TW" sz="1000"/>
              <a:pPr/>
              <a:t>15</a:t>
            </a:fld>
            <a:endParaRPr lang="en-US" altLang="zh-TW" sz="1000"/>
          </a:p>
        </p:txBody>
      </p:sp>
      <p:sp>
        <p:nvSpPr>
          <p:cNvPr id="19459" name="Rectangle 2">
            <a:extLst>
              <a:ext uri="{FF2B5EF4-FFF2-40B4-BE49-F238E27FC236}">
                <a16:creationId xmlns:a16="http://schemas.microsoft.com/office/drawing/2014/main" id="{C98D59B0-A67F-B14D-BCC5-00160711C03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19460" name="Rectangle 3">
            <a:extLst>
              <a:ext uri="{FF2B5EF4-FFF2-40B4-BE49-F238E27FC236}">
                <a16:creationId xmlns:a16="http://schemas.microsoft.com/office/drawing/2014/main" id="{43BD5106-3266-3C45-A305-870CF03760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TW" altLang="zh-TW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sz="2400" dirty="0">
              <a:ea typeface="+mn-ea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F6880-9DFD-354D-8392-B2167B7FC475}" type="slidenum">
              <a:rPr lang="en-US" altLang="zh-TW" smtClean="0"/>
              <a:pPr/>
              <a:t>16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302809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正確性：根據</a:t>
            </a:r>
            <a:r>
              <a:rPr kumimoji="1" lang="zh-TW" altLang="en-US" dirty="0"/>
              <a:t> </a:t>
            </a:r>
            <a:r>
              <a:rPr kumimoji="1" lang="en-US" altLang="zh-TW" dirty="0"/>
              <a:t>test case </a:t>
            </a:r>
            <a:r>
              <a:rPr kumimoji="1" lang="zh-CN" altLang="en-US" dirty="0"/>
              <a:t>來算得分，全部都跑對就得滿分</a:t>
            </a:r>
            <a:r>
              <a:rPr kumimoji="1" lang="en-US" altLang="zh-CN" dirty="0"/>
              <a:t> 80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F6880-9DFD-354D-8392-B2167B7FC475}" type="slidenum">
              <a:rPr lang="en-US" altLang="zh-TW" smtClean="0"/>
              <a:pPr/>
              <a:t>17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54577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這個取消：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CPE(3</a:t>
            </a:r>
            <a:r>
              <a:rPr lang="zh-TW" altLang="en-US" sz="2400" kern="1200" dirty="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rPr>
              <a:t>題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zh-TW" altLang="en-US" sz="2400" kern="1200" dirty="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rPr>
              <a:t>分，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4</a:t>
            </a:r>
            <a:r>
              <a:rPr lang="zh-TW" altLang="en-US" sz="2400" kern="1200" dirty="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rPr>
              <a:t>題兩分，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  <a:r>
              <a:rPr lang="zh-TW" altLang="en-US" sz="2400" kern="1200" dirty="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rPr>
              <a:t>取最高記錄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  <a:endParaRPr kumimoji="1" lang="zh-TW" altLang="en-US" sz="2400" kern="1200" dirty="0">
              <a:solidFill>
                <a:schemeClr val="tx1"/>
              </a:solidFill>
              <a:latin typeface="Cambria Math" panose="02040503050406030204" pitchFamily="18" charset="0"/>
              <a:ea typeface="+mn-ea"/>
              <a:cs typeface="+mn-cs"/>
            </a:endParaRPr>
          </a:p>
          <a:p>
            <a:endParaRPr lang="en-US" altLang="zh-TW" sz="2400" dirty="0">
              <a:ea typeface="+mn-ea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F6880-9DFD-354D-8392-B2167B7FC475}" type="slidenum">
              <a:rPr lang="en-US" altLang="zh-TW" smtClean="0"/>
              <a:pPr/>
              <a:t>26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408391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7DFEE-F276-4BCF-8FBC-77BCE32277F5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0475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42110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7DFEE-F276-4BCF-8FBC-77BCE32277F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0293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5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11327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6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72762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7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10935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8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33244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9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52207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10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55504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01B739-A59D-1B4E-9A4B-EA4DE7075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641BE0-FBBA-3949-A47D-D749EC592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30CC997-7705-3B46-84F6-1FED15344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51A409-2A38-B945-A103-BA4E73E66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E94746-58D5-C04D-A4A7-C99A5AC81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6B6AC-0B9D-6C4C-B317-378EA7A8787A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1402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DB9CFB-B87E-4045-A90E-C72A03494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AA13343-DBE2-CB46-B9D8-256AEF13A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3304E3-9853-B241-AB05-D4BA4EB2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030D22-3BE6-C44B-8D0D-6699B5BBE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698BC7-8018-DE4A-A43E-FBCD75D5C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5E52-BBF5-DF49-B128-D5F9507F60F4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36916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5A23176-3A80-6D48-97AF-5DAE4B1A50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4488935-DC3C-1547-85DA-B5C0DBF035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42C7F8-B1BC-FB4F-B150-17F98D18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553001-7F3D-BC47-9DE6-5D3AD44FD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A1FD6C-18B2-5A42-8CE4-DFD11DAD8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240D-D534-6040-8690-B0F1115C79D8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21811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A6F207-0E0D-6A40-9D0E-672DC2340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E673E0-89CB-AC44-BE16-4173C3F44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81DECA-D702-2B42-8F09-F08721877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296CA9-DD91-E548-B5B8-11D19BF9A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489E279-8973-FF42-A473-22D461019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8338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286A0F-E428-9D4E-ABFE-4968E1728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882611-B1E3-7F46-AB80-0DF07DE7E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A7D973-18EA-C947-AF12-F648FCC7B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E88D515-3275-E94F-BD1F-59E77AA06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4A7CA9-2889-2046-B620-E7025992B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998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81BF7D-AFD8-DF45-8337-08D0EDEEB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CC98B5-DD6F-1D4D-B838-E508667A5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0B7C38D-EDDC-1D48-BA67-C60EA974B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DD3B798-D87C-2B41-A219-D66B80288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13197D-EE1B-5747-AF94-429092B01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70C328B-1573-CB4F-8431-D1E596F99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76747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C054F7-C420-4A4A-844F-E3DD8C7B6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0DECDFE-E13C-224C-A83E-F0D911CBA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3619BF4-308D-0240-893C-AA60BD152B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E049376-79E5-1B4B-BC6A-9B0F811AE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42FCB30-F892-F747-BBD0-97EAF536FE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60EDB7D-6316-1F4B-A98B-E8ECFB863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37B7F6B-2CD1-0E45-8717-9FAFA615F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71049E1-8635-1B4F-AFA7-564993C2F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2963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95BC62-3AF7-4C48-9C85-5F871E033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19DD7C6-8D2A-C546-8931-73EABA55F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834E04F-8A62-E94B-9C27-6F4ED92B7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649DD3F-5583-F244-89C8-A40FC7908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156A1-69EF-4446-B4EC-8478690B8165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41568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65EAD06-45D4-914A-BA75-FF451CB8B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2140EEE-5CE2-EA48-A67B-324A05CCE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F395D83-E2C9-D044-A01C-443EFA2BE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E7A45-DF70-D646-9571-84627D499C5D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70553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6F71F0-8AA8-3A49-9A54-8330CF055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D7ADE0A-E957-1F47-B2E8-FEE0BC2AF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97AB13D-4D5E-7447-A787-3F6F7FFF7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8391DD4-01F0-6444-B900-940D1E16E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A6FB5D4-450A-F04E-9A37-7E06FBED0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D518F84-D266-ED4F-B228-A799F112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7CDCB-7055-4E40-9BCE-932DE6F42FD1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13480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08099D-0F64-2443-B0AA-6E4B3B06B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18FA42E-086C-B447-926B-FDB6B4E280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F70DE35-B318-134A-9FD9-2890FA19B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EB0A2F7-218D-B64E-9A36-2B2AA7DD1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63AF250-152B-EE4E-A434-13FFE968F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DFFAD4E-38E2-2A48-9100-42FC2BE8E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2AB8E-DDD2-FE4A-AA7E-87609D7D890D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40365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A1F55AA-125B-BC4F-BE60-6FE2B2451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B321E6-498C-2341-9705-7797C0D09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 dirty="0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3E6571-BC2B-D249-8F2B-255C84690C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BE568D-66A6-4B4E-A1A5-7AF7104667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C5A3AD-C4E8-8745-B53F-0E3EFAE9F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3737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mbria Math" panose="02040503050406030204" pitchFamily="18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-schmidt.net/FloatConverter/IEEE754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to/__shadz_/tabs-vs-space-49l5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next.com.tw/article/44961/developers-use-spaces-make-money-use-tabs" TargetMode="External"/><Relationship Id="rId2" Type="http://schemas.openxmlformats.org/officeDocument/2006/relationships/hyperlink" Target="https://google.github.io/styleguide/cppguide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.github.io/styleguide/cppguide.html" TargetMode="External"/><Relationship Id="rId2" Type="http://schemas.openxmlformats.org/officeDocument/2006/relationships/hyperlink" Target="https://users.ece.cmu.edu/~eno/coding/CCodingStandard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e-tutor.itsa.org.tw/e-Tutor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1029">
            <a:extLst>
              <a:ext uri="{FF2B5EF4-FFF2-40B4-BE49-F238E27FC236}">
                <a16:creationId xmlns:a16="http://schemas.microsoft.com/office/drawing/2014/main" id="{A53BF956-57D3-8742-B692-082A79BBD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872" y="2769096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zh-TW" sz="4400" dirty="0">
                <a:solidFill>
                  <a:schemeClr val="tx2"/>
                </a:solidFill>
                <a:latin typeface="Plantagenet Cherokee" panose="02020000000000000000" pitchFamily="18" charset="-79"/>
                <a:ea typeface="新細明體" panose="02020500000000000000" pitchFamily="18" charset="-120"/>
                <a:cs typeface="Plantagenet Cherokee" panose="02020000000000000000" pitchFamily="18" charset="-79"/>
              </a:rPr>
              <a:t>Data Structure</a:t>
            </a:r>
          </a:p>
        </p:txBody>
      </p:sp>
      <p:sp>
        <p:nvSpPr>
          <p:cNvPr id="3077" name="Rectangle 1030">
            <a:extLst>
              <a:ext uri="{FF2B5EF4-FFF2-40B4-BE49-F238E27FC236}">
                <a16:creationId xmlns:a16="http://schemas.microsoft.com/office/drawing/2014/main" id="{368BA454-48C4-0D49-AB4B-5F973E32E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9672" y="4293096"/>
            <a:ext cx="64008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zh-TW" altLang="en-US" sz="4000" dirty="0">
                <a:latin typeface="LingWai SC Medium" panose="03050602040302020204" pitchFamily="66" charset="-122"/>
                <a:ea typeface="LingWai SC Medium" panose="03050602040302020204" pitchFamily="66" charset="-122"/>
                <a:cs typeface="LingWai SC Medium" panose="03050602040302020204" pitchFamily="66" charset="-122"/>
              </a:rPr>
              <a:t>郭建志</a:t>
            </a:r>
            <a:endParaRPr lang="en-US" altLang="zh-TW" sz="4000" dirty="0"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Talk about the Course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4"/>
            <a:ext cx="8983910" cy="5131768"/>
          </a:xfrm>
          <a:noFill/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1’s complement </a:t>
            </a:r>
            <a:r>
              <a:rPr lang="en-US" altLang="zh-TW" dirty="0">
                <a:ea typeface="新細明體" panose="02020500000000000000" pitchFamily="18" charset="-120"/>
              </a:rPr>
              <a:t>in 8 bits</a:t>
            </a:r>
          </a:p>
          <a:p>
            <a:r>
              <a:rPr lang="en-US" altLang="zh-TW" dirty="0">
                <a:ea typeface="新細明體" panose="02020500000000000000" pitchFamily="18" charset="-120"/>
              </a:rPr>
              <a:t>Range:	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[1000 0000, 0111 1111] </a:t>
            </a:r>
            <a:b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		[-2</a:t>
            </a:r>
            <a:r>
              <a:rPr lang="en-US" altLang="zh-TW" baseline="30000" dirty="0">
                <a:ea typeface="新細明體" panose="02020500000000000000" pitchFamily="18" charset="-120"/>
              </a:rPr>
              <a:t>7</a:t>
            </a:r>
            <a:r>
              <a:rPr lang="en-US" altLang="zh-TW" dirty="0">
                <a:ea typeface="新細明體" panose="02020500000000000000" pitchFamily="18" charset="-120"/>
              </a:rPr>
              <a:t>-1, 2</a:t>
            </a:r>
            <a:r>
              <a:rPr lang="en-US" altLang="zh-TW" baseline="30000" dirty="0">
                <a:ea typeface="新細明體" panose="02020500000000000000" pitchFamily="18" charset="-120"/>
              </a:rPr>
              <a:t>7</a:t>
            </a:r>
            <a:r>
              <a:rPr lang="en-US" altLang="zh-TW" dirty="0">
                <a:ea typeface="新細明體" panose="02020500000000000000" pitchFamily="18" charset="-120"/>
              </a:rPr>
              <a:t>-1]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		[-127, 127]</a:t>
            </a:r>
          </a:p>
          <a:p>
            <a:r>
              <a:rPr lang="en-US" altLang="zh-TW" dirty="0">
                <a:ea typeface="新細明體" panose="02020500000000000000" pitchFamily="18" charset="-120"/>
              </a:rPr>
              <a:t>Note that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1111 1111 = 0000 0000 = 0</a:t>
            </a:r>
            <a:r>
              <a:rPr lang="en-US" altLang="zh-TW" dirty="0">
                <a:ea typeface="新細明體" panose="02020500000000000000" pitchFamily="18" charset="-120"/>
              </a:rPr>
              <a:t> (duplicate)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2’s complement </a:t>
            </a:r>
            <a:r>
              <a:rPr lang="en-US" altLang="zh-TW" dirty="0">
                <a:ea typeface="新細明體" panose="02020500000000000000" pitchFamily="18" charset="-120"/>
              </a:rPr>
              <a:t>in 8 bits</a:t>
            </a:r>
          </a:p>
          <a:p>
            <a:r>
              <a:rPr lang="en-US" altLang="zh-TW" dirty="0">
                <a:ea typeface="新細明體" panose="02020500000000000000" pitchFamily="18" charset="-120"/>
              </a:rPr>
              <a:t>Range:	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[1000 0000, 0111 1111]</a:t>
            </a:r>
            <a:b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		[-2</a:t>
            </a:r>
            <a:r>
              <a:rPr lang="en-US" altLang="zh-TW" baseline="30000" dirty="0">
                <a:ea typeface="新細明體" panose="02020500000000000000" pitchFamily="18" charset="-120"/>
              </a:rPr>
              <a:t>8</a:t>
            </a:r>
            <a:r>
              <a:rPr lang="en-US" altLang="zh-TW" dirty="0">
                <a:ea typeface="新細明體" panose="02020500000000000000" pitchFamily="18" charset="-120"/>
              </a:rPr>
              <a:t>,2</a:t>
            </a:r>
            <a:r>
              <a:rPr lang="en-US" altLang="zh-TW" baseline="30000" dirty="0">
                <a:ea typeface="新細明體" panose="02020500000000000000" pitchFamily="18" charset="-120"/>
              </a:rPr>
              <a:t>7</a:t>
            </a:r>
            <a:r>
              <a:rPr lang="en-US" altLang="zh-TW" dirty="0">
                <a:ea typeface="新細明體" panose="02020500000000000000" pitchFamily="18" charset="-120"/>
              </a:rPr>
              <a:t>-1]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		[-128 127]</a:t>
            </a:r>
          </a:p>
          <a:p>
            <a:r>
              <a:rPr lang="en-US" altLang="zh-TW" dirty="0">
                <a:ea typeface="新細明體" panose="02020500000000000000" pitchFamily="18" charset="-120"/>
              </a:rPr>
              <a:t>Note that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1111 1111 = -1</a:t>
            </a:r>
          </a:p>
        </p:txBody>
      </p:sp>
    </p:spTree>
    <p:extLst>
      <p:ext uri="{BB962C8B-B14F-4D97-AF65-F5344CB8AC3E}">
        <p14:creationId xmlns:p14="http://schemas.microsoft.com/office/powerpoint/2010/main" val="3285886209"/>
      </p:ext>
    </p:extLst>
  </p:cSld>
  <p:clrMapOvr>
    <a:masterClrMapping/>
  </p:clrMapOvr>
  <p:transition advClick="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Operations for Different Data Types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4"/>
            <a:ext cx="7687766" cy="4555704"/>
          </a:xfrm>
          <a:noFill/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Data type:</a:t>
            </a:r>
            <a:r>
              <a:rPr lang="en-US" altLang="zh-TW" dirty="0">
                <a:ea typeface="新細明體" panose="02020500000000000000" pitchFamily="18" charset="-120"/>
              </a:rPr>
              <a:t> a collection of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objects</a:t>
            </a:r>
            <a:r>
              <a:rPr lang="en-US" altLang="zh-TW" dirty="0">
                <a:ea typeface="新細明體" panose="02020500000000000000" pitchFamily="18" charset="-120"/>
              </a:rPr>
              <a:t> and a set of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operations</a:t>
            </a:r>
            <a:r>
              <a:rPr lang="en-US" altLang="zh-TW" dirty="0">
                <a:ea typeface="新細明體" panose="02020500000000000000" pitchFamily="18" charset="-120"/>
              </a:rPr>
              <a:t> that act on those objects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Are the two addition operations the same?</a:t>
            </a:r>
          </a:p>
          <a:p>
            <a:pPr marL="0" indent="0">
              <a:buNone/>
            </a:pPr>
            <a:r>
              <a:rPr lang="en-US" altLang="zh-TW" dirty="0">
                <a:ea typeface="新細明體" panose="02020500000000000000" pitchFamily="18" charset="-120"/>
              </a:rPr>
              <a:t>	</a:t>
            </a:r>
            <a:r>
              <a:rPr lang="en-US" altLang="zh-TW" dirty="0" err="1">
                <a:ea typeface="新細明體" panose="02020500000000000000" pitchFamily="18" charset="-120"/>
              </a:rPr>
              <a:t>int</a:t>
            </a:r>
            <a:r>
              <a:rPr lang="en-US" altLang="zh-TW" dirty="0">
                <a:ea typeface="新細明體" panose="02020500000000000000" pitchFamily="18" charset="-120"/>
              </a:rPr>
              <a:t> x, y;</a:t>
            </a:r>
          </a:p>
          <a:p>
            <a:pPr marL="0" indent="0">
              <a:buNone/>
            </a:pPr>
            <a:r>
              <a:rPr lang="en-US" altLang="zh-TW" dirty="0">
                <a:ea typeface="新細明體" panose="02020500000000000000" pitchFamily="18" charset="-120"/>
              </a:rPr>
              <a:t>	float a, b;</a:t>
            </a:r>
          </a:p>
          <a:p>
            <a:pPr marL="0" indent="0">
              <a:buNone/>
            </a:pPr>
            <a:r>
              <a:rPr lang="en-US" altLang="zh-TW" dirty="0">
                <a:ea typeface="新細明體" panose="02020500000000000000" pitchFamily="18" charset="-120"/>
              </a:rPr>
              <a:t>	x = x </a:t>
            </a:r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+</a:t>
            </a:r>
            <a:r>
              <a:rPr lang="en-US" altLang="zh-TW" dirty="0">
                <a:ea typeface="新細明體" panose="02020500000000000000" pitchFamily="18" charset="-120"/>
              </a:rPr>
              <a:t> y;</a:t>
            </a:r>
          </a:p>
          <a:p>
            <a:pPr marL="0" indent="0">
              <a:buNone/>
            </a:pPr>
            <a:r>
              <a:rPr lang="en-US" altLang="zh-TW" dirty="0">
                <a:ea typeface="新細明體" panose="02020500000000000000" pitchFamily="18" charset="-120"/>
              </a:rPr>
              <a:t>	a = a </a:t>
            </a:r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+</a:t>
            </a:r>
            <a:r>
              <a:rPr lang="en-US" altLang="zh-TW" dirty="0">
                <a:ea typeface="新細明體" panose="02020500000000000000" pitchFamily="18" charset="-120"/>
              </a:rPr>
              <a:t> b; </a:t>
            </a:r>
          </a:p>
        </p:txBody>
      </p:sp>
    </p:spTree>
    <p:extLst>
      <p:ext uri="{BB962C8B-B14F-4D97-AF65-F5344CB8AC3E}">
        <p14:creationId xmlns:p14="http://schemas.microsoft.com/office/powerpoint/2010/main" val="2577306410"/>
      </p:ext>
    </p:extLst>
  </p:cSld>
  <p:clrMapOvr>
    <a:masterClrMapping/>
  </p:clrMapOvr>
  <p:transition advClick="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Operations for Different Data Types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4"/>
            <a:ext cx="7687766" cy="4555704"/>
          </a:xfrm>
          <a:noFill/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Data type:</a:t>
            </a:r>
            <a:r>
              <a:rPr lang="en-US" altLang="zh-TW" dirty="0">
                <a:ea typeface="新細明體" panose="02020500000000000000" pitchFamily="18" charset="-120"/>
              </a:rPr>
              <a:t> a collection of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objects</a:t>
            </a:r>
            <a:r>
              <a:rPr lang="en-US" altLang="zh-TW" dirty="0">
                <a:ea typeface="新細明體" panose="02020500000000000000" pitchFamily="18" charset="-120"/>
              </a:rPr>
              <a:t> and a set of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operations</a:t>
            </a:r>
            <a:r>
              <a:rPr lang="en-US" altLang="zh-TW" dirty="0">
                <a:ea typeface="新細明體" panose="02020500000000000000" pitchFamily="18" charset="-120"/>
              </a:rPr>
              <a:t> that act on those objects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Are the two addition operations the same?</a:t>
            </a:r>
          </a:p>
          <a:p>
            <a:pPr marL="0" indent="0">
              <a:buNone/>
            </a:pPr>
            <a:r>
              <a:rPr lang="en-US" altLang="zh-TW" dirty="0">
                <a:ea typeface="新細明體" panose="02020500000000000000" pitchFamily="18" charset="-120"/>
              </a:rPr>
              <a:t>	</a:t>
            </a:r>
            <a:r>
              <a:rPr lang="en-US" altLang="zh-TW" dirty="0" err="1">
                <a:ea typeface="新細明體" panose="02020500000000000000" pitchFamily="18" charset="-120"/>
              </a:rPr>
              <a:t>int</a:t>
            </a:r>
            <a:r>
              <a:rPr lang="en-US" altLang="zh-TW" dirty="0">
                <a:ea typeface="新細明體" panose="02020500000000000000" pitchFamily="18" charset="-120"/>
              </a:rPr>
              <a:t> x, y;</a:t>
            </a:r>
          </a:p>
          <a:p>
            <a:pPr marL="0" indent="0">
              <a:buNone/>
            </a:pPr>
            <a:r>
              <a:rPr lang="en-US" altLang="zh-TW" dirty="0">
                <a:ea typeface="新細明體" panose="02020500000000000000" pitchFamily="18" charset="-120"/>
              </a:rPr>
              <a:t>	float a, b;</a:t>
            </a:r>
          </a:p>
          <a:p>
            <a:pPr marL="0" indent="0">
              <a:buNone/>
            </a:pPr>
            <a:r>
              <a:rPr lang="en-US" altLang="zh-TW" dirty="0">
                <a:ea typeface="新細明體" panose="02020500000000000000" pitchFamily="18" charset="-120"/>
              </a:rPr>
              <a:t>	x = x </a:t>
            </a:r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+</a:t>
            </a:r>
            <a:r>
              <a:rPr lang="en-US" altLang="zh-TW" dirty="0">
                <a:ea typeface="新細明體" panose="02020500000000000000" pitchFamily="18" charset="-120"/>
              </a:rPr>
              <a:t> y;</a:t>
            </a:r>
          </a:p>
          <a:p>
            <a:pPr marL="0" indent="0">
              <a:buNone/>
            </a:pPr>
            <a:r>
              <a:rPr lang="en-US" altLang="zh-TW" dirty="0">
                <a:ea typeface="新細明體" panose="02020500000000000000" pitchFamily="18" charset="-120"/>
              </a:rPr>
              <a:t>	a = a </a:t>
            </a:r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+</a:t>
            </a:r>
            <a:r>
              <a:rPr lang="en-US" altLang="zh-TW" dirty="0">
                <a:ea typeface="新細明體" panose="02020500000000000000" pitchFamily="18" charset="-120"/>
              </a:rPr>
              <a:t> b; 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EA78CBB-BA2B-2645-A3F2-4EA6206B22A6}"/>
              </a:ext>
            </a:extLst>
          </p:cNvPr>
          <p:cNvSpPr/>
          <p:nvPr/>
        </p:nvSpPr>
        <p:spPr>
          <a:xfrm>
            <a:off x="3851920" y="5009885"/>
            <a:ext cx="739856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>
                <a:ea typeface="新細明體" panose="02020500000000000000" pitchFamily="18" charset="-120"/>
              </a:rPr>
              <a:t>32-bit floating point number converter</a:t>
            </a:r>
            <a:br>
              <a:rPr lang="en-US" altLang="zh-TW" sz="1600" dirty="0">
                <a:ea typeface="新細明體" panose="02020500000000000000" pitchFamily="18" charset="-120"/>
              </a:rPr>
            </a:br>
            <a:r>
              <a:rPr lang="en-US" altLang="zh-TW" sz="1600" dirty="0">
                <a:hlinkClick r:id="rId3"/>
              </a:rPr>
              <a:t>https://www.h-schmidt.net/FloatConverter/IEEE754.html</a:t>
            </a:r>
            <a:endParaRPr lang="zh-TW" altLang="en-US" sz="1600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132BB21-3E10-EB45-8D93-511A952C1D47}"/>
              </a:ext>
            </a:extLst>
          </p:cNvPr>
          <p:cNvSpPr txBox="1"/>
          <p:nvPr/>
        </p:nvSpPr>
        <p:spPr>
          <a:xfrm>
            <a:off x="3343920" y="3692874"/>
            <a:ext cx="5612498" cy="120032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0.625 </a:t>
            </a:r>
            <a:r>
              <a:rPr kumimoji="1" lang="en-US" altLang="zh-TW" dirty="0">
                <a:sym typeface="Wingdings" pitchFamily="2" charset="2"/>
              </a:rPr>
              <a:t>= (0.101)</a:t>
            </a:r>
            <a:r>
              <a:rPr kumimoji="1" lang="en-US" altLang="zh-TW" baseline="-25000" dirty="0">
                <a:sym typeface="Wingdings" pitchFamily="2" charset="2"/>
              </a:rPr>
              <a:t>2</a:t>
            </a:r>
            <a:r>
              <a:rPr kumimoji="1" lang="en-US" altLang="zh-TW" dirty="0">
                <a:sym typeface="Wingdings" pitchFamily="2" charset="2"/>
              </a:rPr>
              <a:t> = (1.01)</a:t>
            </a:r>
            <a:r>
              <a:rPr kumimoji="1" lang="en-US" altLang="zh-TW" baseline="-25000" dirty="0">
                <a:sym typeface="Wingdings" pitchFamily="2" charset="2"/>
              </a:rPr>
              <a:t>2</a:t>
            </a:r>
            <a:r>
              <a:rPr kumimoji="1" lang="en-US" altLang="zh-TW" dirty="0">
                <a:sym typeface="Wingdings" pitchFamily="2" charset="2"/>
              </a:rPr>
              <a:t> x 2</a:t>
            </a:r>
            <a:r>
              <a:rPr kumimoji="1" lang="en-US" altLang="zh-TW" baseline="30000" dirty="0">
                <a:sym typeface="Wingdings" pitchFamily="2" charset="2"/>
              </a:rPr>
              <a:t>-1</a:t>
            </a:r>
          </a:p>
          <a:p>
            <a:r>
              <a:rPr kumimoji="1" lang="en-US" altLang="zh-TW" dirty="0" err="1"/>
              <a:t>exp</a:t>
            </a:r>
            <a:r>
              <a:rPr kumimoji="1" lang="en-US" altLang="zh-TW" dirty="0"/>
              <a:t> + 127 = -1 + 127 = 126 = </a:t>
            </a:r>
            <a:r>
              <a:rPr kumimoji="1" lang="en-US" altLang="zh-TW" dirty="0">
                <a:solidFill>
                  <a:srgbClr val="C00000"/>
                </a:solidFill>
              </a:rPr>
              <a:t>0111 1110</a:t>
            </a:r>
          </a:p>
          <a:p>
            <a:r>
              <a:rPr kumimoji="1" lang="en-US" altLang="zh-TW" dirty="0"/>
              <a:t>man – (1)</a:t>
            </a:r>
            <a:r>
              <a:rPr kumimoji="1" lang="en-US" altLang="zh-TW" baseline="-25000" dirty="0"/>
              <a:t>2</a:t>
            </a:r>
            <a:r>
              <a:rPr kumimoji="1" lang="en-US" altLang="zh-TW" dirty="0"/>
              <a:t> = </a:t>
            </a:r>
            <a:r>
              <a:rPr kumimoji="1" lang="en-US" altLang="zh-TW" dirty="0">
                <a:sym typeface="Wingdings" pitchFamily="2" charset="2"/>
              </a:rPr>
              <a:t>(1.01)</a:t>
            </a:r>
            <a:r>
              <a:rPr kumimoji="1" lang="en-US" altLang="zh-TW" baseline="-25000" dirty="0">
                <a:sym typeface="Wingdings" pitchFamily="2" charset="2"/>
              </a:rPr>
              <a:t>2</a:t>
            </a:r>
            <a:r>
              <a:rPr kumimoji="1" lang="en-US" altLang="zh-TW" dirty="0">
                <a:sym typeface="Wingdings" pitchFamily="2" charset="2"/>
              </a:rPr>
              <a:t> – (1)</a:t>
            </a:r>
            <a:r>
              <a:rPr kumimoji="1" lang="en-US" altLang="zh-TW" baseline="-25000" dirty="0"/>
              <a:t> 2 </a:t>
            </a:r>
            <a:r>
              <a:rPr kumimoji="1" lang="en-US" altLang="zh-TW" dirty="0"/>
              <a:t>= (0.</a:t>
            </a:r>
            <a:r>
              <a:rPr kumimoji="1" lang="en-US" altLang="zh-TW" dirty="0">
                <a:solidFill>
                  <a:srgbClr val="C00000"/>
                </a:solidFill>
              </a:rPr>
              <a:t>01</a:t>
            </a:r>
            <a:r>
              <a:rPr kumimoji="1" lang="en-US" altLang="zh-TW" dirty="0"/>
              <a:t>)</a:t>
            </a:r>
            <a:r>
              <a:rPr kumimoji="1" lang="en-US" altLang="zh-TW" baseline="-25000" dirty="0"/>
              <a:t>2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0C6175E-89CF-EF40-88D3-7242EA50E3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76" b="5153"/>
          <a:stretch/>
        </p:blipFill>
        <p:spPr>
          <a:xfrm>
            <a:off x="0" y="5662128"/>
            <a:ext cx="9036496" cy="97179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E1572D1-1363-7A49-AD8E-1E9B22C7406E}"/>
              </a:ext>
            </a:extLst>
          </p:cNvPr>
          <p:cNvSpPr/>
          <p:nvPr/>
        </p:nvSpPr>
        <p:spPr>
          <a:xfrm>
            <a:off x="3343920" y="3692874"/>
            <a:ext cx="5612498" cy="1200329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39168100"/>
      </p:ext>
    </p:extLst>
  </p:cSld>
  <p:clrMapOvr>
    <a:masterClrMapping/>
  </p:clrMapOvr>
  <p:transition advClick="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So… What the Course Is About?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All programs manipulate data</a:t>
            </a:r>
          </a:p>
          <a:p>
            <a:r>
              <a:rPr lang="en-US" altLang="zh-TW" dirty="0">
                <a:ea typeface="新細明體" panose="02020500000000000000" pitchFamily="18" charset="-120"/>
              </a:rPr>
              <a:t>So, all programs represent data in some way</a:t>
            </a:r>
            <a:endParaRPr lang="en-US" altLang="zh-TW" dirty="0">
              <a:solidFill>
                <a:srgbClr val="00B050"/>
              </a:solidFill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But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simple</a:t>
            </a:r>
            <a:r>
              <a:rPr lang="en-US" altLang="zh-TW" dirty="0">
                <a:ea typeface="新細明體" panose="02020500000000000000" pitchFamily="18" charset="-120"/>
              </a:rPr>
              <a:t> data type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is insufficient</a:t>
            </a:r>
          </a:p>
          <a:p>
            <a:r>
              <a:rPr lang="en-US" altLang="zh-TW" dirty="0">
                <a:ea typeface="新細明體" panose="02020500000000000000" pitchFamily="18" charset="-120"/>
              </a:rPr>
              <a:t>We need more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complicated</a:t>
            </a:r>
            <a:r>
              <a:rPr lang="en-US" altLang="zh-TW" dirty="0">
                <a:ea typeface="新細明體" panose="02020500000000000000" pitchFamily="18" charset="-120"/>
              </a:rPr>
              <a:t> data type (e.g., struct)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Data structures is concerned with the </a:t>
            </a:r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representation</a:t>
            </a:r>
            <a:r>
              <a:rPr lang="en-US" altLang="zh-TW" dirty="0">
                <a:ea typeface="新細明體" panose="02020500000000000000" pitchFamily="18" charset="-120"/>
              </a:rPr>
              <a:t> and </a:t>
            </a:r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manipulation</a:t>
            </a:r>
            <a:r>
              <a:rPr lang="en-US" altLang="zh-TW" dirty="0">
                <a:ea typeface="新細明體" panose="02020500000000000000" pitchFamily="18" charset="-120"/>
              </a:rPr>
              <a:t> of data</a:t>
            </a:r>
          </a:p>
        </p:txBody>
      </p:sp>
    </p:spTree>
  </p:cSld>
  <p:clrMapOvr>
    <a:masterClrMapping/>
  </p:clrMapOvr>
  <p:transition advClick="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So… What the Course Is About?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825625"/>
            <a:ext cx="8191822" cy="435133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ea typeface="新細明體" panose="02020500000000000000" pitchFamily="18" charset="-120"/>
              </a:rPr>
              <a:t>Program requires data representation</a:t>
            </a:r>
          </a:p>
          <a:p>
            <a:r>
              <a:rPr lang="en-US" altLang="zh-TW" dirty="0">
                <a:ea typeface="新細明體" panose="02020500000000000000" pitchFamily="18" charset="-120"/>
              </a:rPr>
              <a:t>Data manipulation requires an algorithm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We shall study  </a:t>
            </a:r>
          </a:p>
          <a:p>
            <a:pPr lvl="1"/>
            <a:r>
              <a:rPr lang="en-US" altLang="zh-TW" sz="2800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structures</a:t>
            </a:r>
            <a:r>
              <a:rPr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 to represent</a:t>
            </a:r>
            <a:r>
              <a:rPr lang="en-US" altLang="zh-TW" sz="2800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data</a:t>
            </a:r>
            <a:r>
              <a:rPr lang="en-US" altLang="zh-TW" sz="2800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and </a:t>
            </a:r>
          </a:p>
          <a:p>
            <a:pPr lvl="1"/>
            <a:r>
              <a:rPr lang="en-US" altLang="zh-TW" sz="2800" dirty="0">
                <a:solidFill>
                  <a:srgbClr val="00B05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algorithms</a:t>
            </a:r>
            <a:r>
              <a:rPr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 to manipulate</a:t>
            </a:r>
            <a:r>
              <a:rPr lang="en-US" altLang="zh-TW" sz="2800" dirty="0">
                <a:solidFill>
                  <a:srgbClr val="00B05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these representations</a:t>
            </a:r>
            <a:endParaRPr lang="en-US" altLang="zh-TW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TW" dirty="0"/>
              <a:t>The study of data structures is </a:t>
            </a:r>
            <a:r>
              <a:rPr lang="en-US" altLang="zh-TW" dirty="0">
                <a:solidFill>
                  <a:srgbClr val="0070C0"/>
                </a:solidFill>
              </a:rPr>
              <a:t>fundamental</a:t>
            </a:r>
            <a:r>
              <a:rPr lang="en-US" altLang="zh-TW" dirty="0"/>
              <a:t> to Computer Science &amp; Engineering.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265C0C5C-33B6-974F-AF19-F48BD793AF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Prerequisites</a:t>
            </a:r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70F12D2D-1A93-5E41-A31D-9A52FD37CC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2000" y="1752600"/>
            <a:ext cx="7772400" cy="4413250"/>
          </a:xfrm>
          <a:noFill/>
        </p:spPr>
        <p:txBody>
          <a:bodyPr>
            <a:normAutofit/>
          </a:bodyPr>
          <a:lstStyle/>
          <a:p>
            <a:r>
              <a:rPr lang="en-US" altLang="zh-TW" sz="2400" dirty="0">
                <a:ea typeface="Cambria Math" panose="02040503050406030204" pitchFamily="18" charset="0"/>
              </a:rPr>
              <a:t>C:  What you (should) have learned in the courses of programming</a:t>
            </a:r>
          </a:p>
          <a:p>
            <a:pPr lvl="1"/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If, for, while…</a:t>
            </a:r>
          </a:p>
          <a:p>
            <a:pPr lvl="1"/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Subroutine, recursion</a:t>
            </a:r>
          </a:p>
          <a:p>
            <a:pPr lvl="1"/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One dimensional Array and string</a:t>
            </a:r>
          </a:p>
          <a:p>
            <a:pPr lvl="1"/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Two-dimensional array</a:t>
            </a:r>
          </a:p>
          <a:p>
            <a:pPr lvl="1"/>
            <a:r>
              <a:rPr lang="en-US" altLang="zh-TW" sz="2000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Pointer and Dynamic memory allocation</a:t>
            </a:r>
          </a:p>
          <a:p>
            <a:pPr lvl="1"/>
            <a:r>
              <a:rPr lang="en-US" altLang="zh-TW" sz="2000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Structure </a:t>
            </a:r>
          </a:p>
          <a:p>
            <a:r>
              <a:rPr lang="en-US" altLang="zh-TW" sz="2400" dirty="0">
                <a:ea typeface="Cambria Math" panose="02040503050406030204" pitchFamily="18" charset="0"/>
              </a:rPr>
              <a:t>Some of you are not familiar with the last two</a:t>
            </a:r>
          </a:p>
          <a:p>
            <a:pPr lvl="1"/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You still have chance</a:t>
            </a:r>
          </a:p>
          <a:p>
            <a:r>
              <a:rPr lang="en-US" altLang="zh-TW" sz="2400" dirty="0">
                <a:ea typeface="Cambria Math" panose="02040503050406030204" pitchFamily="18" charset="0"/>
              </a:rPr>
              <a:t>But if you haven’t…</a:t>
            </a:r>
          </a:p>
        </p:txBody>
      </p:sp>
      <p:sp>
        <p:nvSpPr>
          <p:cNvPr id="8197" name="Rectangle 5">
            <a:extLst>
              <a:ext uri="{FF2B5EF4-FFF2-40B4-BE49-F238E27FC236}">
                <a16:creationId xmlns:a16="http://schemas.microsoft.com/office/drawing/2014/main" id="{8996F8F4-FF11-DB44-9506-04F1FCC9CB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590800"/>
            <a:ext cx="7772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800100" indent="-3429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Char char="s"/>
            </a:pPr>
            <a:endParaRPr lang="en-US" altLang="zh-TW" sz="3200">
              <a:ea typeface="新細明體" panose="02020500000000000000" pitchFamily="18" charset="-12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2A21A0EF-1805-AD4C-92BD-4DA27E7343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Grading Method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DFFEBC5C-C088-634B-BD45-BACF687DBE3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sz="2400" dirty="0">
                <a:ea typeface="Cambria Math" panose="02040503050406030204" pitchFamily="18" charset="0"/>
              </a:rPr>
              <a:t>Homework </a:t>
            </a:r>
            <a:r>
              <a:rPr lang="zh-TW" altLang="en-US" sz="2400" dirty="0">
                <a:ea typeface="+mj-ea"/>
              </a:rPr>
              <a:t>程式實作</a:t>
            </a:r>
            <a:r>
              <a:rPr lang="en-US" altLang="zh-TW" sz="2400" dirty="0">
                <a:ea typeface="Cambria Math" panose="02040503050406030204" pitchFamily="18" charset="0"/>
              </a:rPr>
              <a:t>(</a:t>
            </a:r>
            <a:r>
              <a:rPr lang="zh-TW" altLang="en-US" sz="2400" dirty="0">
                <a:ea typeface="+mj-ea"/>
              </a:rPr>
              <a:t>作業</a:t>
            </a:r>
            <a:r>
              <a:rPr lang="en-US" altLang="zh-TW" sz="2400" dirty="0">
                <a:ea typeface="Cambria Math" panose="02040503050406030204" pitchFamily="18" charset="0"/>
              </a:rPr>
              <a:t>):</a:t>
            </a:r>
            <a:r>
              <a:rPr lang="zh-TW" altLang="en-US" sz="2400" dirty="0">
                <a:ea typeface="+mj-ea"/>
              </a:rPr>
              <a:t> </a:t>
            </a:r>
            <a:r>
              <a:rPr lang="en-US" altLang="zh-TW" sz="2400" dirty="0">
                <a:ea typeface="Cambria Math" panose="02040503050406030204" pitchFamily="18" charset="0"/>
              </a:rPr>
              <a:t>50%</a:t>
            </a:r>
          </a:p>
          <a:p>
            <a:r>
              <a:rPr lang="en-US" altLang="zh-TW" sz="2400" dirty="0">
                <a:ea typeface="Cambria Math" panose="02040503050406030204" pitchFamily="18" charset="0"/>
              </a:rPr>
              <a:t>Mid-term </a:t>
            </a:r>
            <a:r>
              <a:rPr lang="zh-TW" altLang="en-US" sz="2400" dirty="0">
                <a:ea typeface="+mj-ea"/>
              </a:rPr>
              <a:t>期中考試</a:t>
            </a:r>
            <a:r>
              <a:rPr lang="en-US" altLang="zh-TW" sz="2400" dirty="0">
                <a:ea typeface="Cambria Math" panose="02040503050406030204" pitchFamily="18" charset="0"/>
              </a:rPr>
              <a:t>: 20%</a:t>
            </a:r>
          </a:p>
          <a:p>
            <a:r>
              <a:rPr lang="en-US" altLang="zh-TW" sz="2400" dirty="0">
                <a:ea typeface="Cambria Math" panose="02040503050406030204" pitchFamily="18" charset="0"/>
              </a:rPr>
              <a:t>Final </a:t>
            </a:r>
            <a:r>
              <a:rPr lang="zh-TW" altLang="en-US" sz="2400" dirty="0">
                <a:ea typeface="+mj-ea"/>
              </a:rPr>
              <a:t>期末考試</a:t>
            </a:r>
            <a:r>
              <a:rPr lang="en-US" altLang="zh-TW" sz="2400" dirty="0">
                <a:ea typeface="Cambria Math" panose="02040503050406030204" pitchFamily="18" charset="0"/>
              </a:rPr>
              <a:t>: 30%</a:t>
            </a:r>
          </a:p>
          <a:p>
            <a:endParaRPr lang="en-US" altLang="zh-TW" sz="2400" dirty="0">
              <a:ea typeface="Cambria Math" panose="02040503050406030204" pitchFamily="18" charset="0"/>
            </a:endParaRPr>
          </a:p>
          <a:p>
            <a:r>
              <a:rPr lang="zh-TW" altLang="en-US" sz="2400" dirty="0">
                <a:latin typeface="+mn-ea"/>
              </a:rPr>
              <a:t>有多重加分機制</a:t>
            </a:r>
            <a:endParaRPr lang="en-US" altLang="zh-TW" sz="2400" dirty="0">
              <a:latin typeface="+mn-ea"/>
            </a:endParaRPr>
          </a:p>
          <a:p>
            <a:r>
              <a:rPr lang="zh-CN" altLang="en-US" sz="2400" dirty="0">
                <a:solidFill>
                  <a:srgbClr val="C00000"/>
                </a:solidFill>
                <a:ea typeface="Microsoft JhengHei" panose="020B0604030504040204" pitchFamily="34" charset="-120"/>
              </a:rPr>
              <a:t>最多</a:t>
            </a:r>
            <a:r>
              <a:rPr lang="en-US" altLang="zh-CN" sz="2400" dirty="0">
                <a:solidFill>
                  <a:srgbClr val="C00000"/>
                </a:solidFill>
                <a:ea typeface="Cambria Math" panose="02040503050406030204" pitchFamily="18" charset="0"/>
              </a:rPr>
              <a:t>100</a:t>
            </a:r>
            <a:r>
              <a:rPr lang="zh-CN" altLang="en-US" sz="2400" dirty="0">
                <a:solidFill>
                  <a:srgbClr val="C00000"/>
                </a:solidFill>
                <a:ea typeface="Microsoft JhengHei" panose="020B0604030504040204" pitchFamily="34" charset="-120"/>
              </a:rPr>
              <a:t>分</a:t>
            </a:r>
            <a:endParaRPr lang="en-US" altLang="zh-TW" sz="2400" dirty="0">
              <a:solidFill>
                <a:srgbClr val="C00000"/>
              </a:solidFill>
              <a:ea typeface="Cambria Math" panose="020405030504060302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">
            <a:extLst>
              <a:ext uri="{FF2B5EF4-FFF2-40B4-BE49-F238E27FC236}">
                <a16:creationId xmlns:a16="http://schemas.microsoft.com/office/drawing/2014/main" id="{C78F4C60-FF94-1A43-9041-33CC9349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ea typeface="新細明體" panose="02020500000000000000" pitchFamily="18" charset="-120"/>
              </a:rPr>
              <a:t>作業評分標準</a:t>
            </a:r>
          </a:p>
        </p:txBody>
      </p:sp>
      <p:sp>
        <p:nvSpPr>
          <p:cNvPr id="8195" name="內容版面配置區 2">
            <a:extLst>
              <a:ext uri="{FF2B5EF4-FFF2-40B4-BE49-F238E27FC236}">
                <a16:creationId xmlns:a16="http://schemas.microsoft.com/office/drawing/2014/main" id="{CD6140A3-E0FE-8945-A601-AE9125D61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+mn-ea"/>
              </a:rPr>
              <a:t>作業不能只有答案對</a:t>
            </a:r>
            <a:r>
              <a:rPr lang="en-US" altLang="zh-TW" dirty="0">
                <a:latin typeface="+mn-ea"/>
              </a:rPr>
              <a:t>, </a:t>
            </a:r>
            <a:r>
              <a:rPr lang="zh-TW" altLang="en-US" dirty="0">
                <a:latin typeface="+mn-ea"/>
              </a:rPr>
              <a:t>必須使用</a:t>
            </a:r>
            <a:r>
              <a:rPr lang="zh-TW" altLang="en-US" b="1" dirty="0">
                <a:latin typeface="+mn-ea"/>
              </a:rPr>
              <a:t>指定的</a:t>
            </a:r>
            <a:r>
              <a:rPr lang="zh-TW" altLang="en-US" dirty="0">
                <a:latin typeface="+mn-ea"/>
              </a:rPr>
              <a:t>方法</a:t>
            </a:r>
            <a:endParaRPr lang="en-US" altLang="zh-TW" dirty="0">
              <a:latin typeface="+mn-ea"/>
            </a:endParaRPr>
          </a:p>
          <a:p>
            <a:r>
              <a:rPr lang="zh-TW" altLang="en-US" dirty="0">
                <a:latin typeface="+mn-ea"/>
              </a:rPr>
              <a:t>評分標準</a:t>
            </a:r>
            <a:endParaRPr lang="en-US" altLang="zh-TW" dirty="0">
              <a:latin typeface="+mn-ea"/>
            </a:endParaRPr>
          </a:p>
          <a:p>
            <a:pPr lvl="1"/>
            <a:r>
              <a:rPr lang="zh-TW" altLang="en-US" sz="2400" dirty="0">
                <a:latin typeface="+mn-ea"/>
              </a:rPr>
              <a:t>正確性</a:t>
            </a:r>
            <a:r>
              <a:rPr lang="en-US" altLang="zh-TW" sz="2400" dirty="0">
                <a:latin typeface="+mn-ea"/>
              </a:rPr>
              <a:t>:</a:t>
            </a:r>
            <a:r>
              <a:rPr lang="zh-TW" altLang="en-US" sz="2400" dirty="0">
                <a:latin typeface="+mn-ea"/>
              </a:rPr>
              <a:t> </a:t>
            </a:r>
            <a:r>
              <a:rPr lang="en-US" altLang="zh-TW" sz="2400" dirty="0">
                <a:latin typeface="+mn-ea"/>
              </a:rPr>
              <a:t>80 %</a:t>
            </a:r>
          </a:p>
          <a:p>
            <a:pPr lvl="1"/>
            <a:r>
              <a:rPr lang="zh-TW" altLang="en-US" sz="2400" dirty="0">
                <a:latin typeface="+mn-ea"/>
              </a:rPr>
              <a:t>程式可讀性</a:t>
            </a:r>
            <a:r>
              <a:rPr lang="en-US" altLang="zh-TW" sz="2400" dirty="0">
                <a:latin typeface="+mn-ea"/>
              </a:rPr>
              <a:t>: </a:t>
            </a:r>
            <a:r>
              <a:rPr lang="en-US" altLang="zh-TW" sz="2400" dirty="0">
                <a:solidFill>
                  <a:srgbClr val="0070C0"/>
                </a:solidFill>
                <a:latin typeface="+mn-ea"/>
              </a:rPr>
              <a:t>(</a:t>
            </a:r>
            <a:r>
              <a:rPr lang="zh-TW" altLang="en-US" sz="2400" dirty="0">
                <a:solidFill>
                  <a:srgbClr val="0070C0"/>
                </a:solidFill>
                <a:latin typeface="+mn-ea"/>
              </a:rPr>
              <a:t>實驗性質</a:t>
            </a:r>
            <a:r>
              <a:rPr lang="en-US" altLang="zh-TW" sz="2400" dirty="0">
                <a:solidFill>
                  <a:srgbClr val="0070C0"/>
                </a:solidFill>
                <a:latin typeface="+mn-ea"/>
              </a:rPr>
              <a:t>)</a:t>
            </a:r>
            <a:br>
              <a:rPr lang="en-US" altLang="zh-TW" sz="2400" dirty="0">
                <a:solidFill>
                  <a:srgbClr val="0070C0"/>
                </a:solidFill>
                <a:latin typeface="+mn-ea"/>
              </a:rPr>
            </a:br>
            <a:r>
              <a:rPr lang="en-US" altLang="zh-TW" sz="2400" dirty="0">
                <a:solidFill>
                  <a:srgbClr val="C00000"/>
                </a:solidFill>
                <a:latin typeface="+mn-ea"/>
              </a:rPr>
              <a:t>Demo</a:t>
            </a:r>
            <a:r>
              <a:rPr lang="zh-TW" altLang="en-US" sz="2400" dirty="0">
                <a:solidFill>
                  <a:srgbClr val="C00000"/>
                </a:solidFill>
                <a:latin typeface="+mn-ea"/>
              </a:rPr>
              <a:t>的時候</a:t>
            </a:r>
            <a:r>
              <a:rPr lang="zh-TW" altLang="en-US" sz="2400" b="1" dirty="0">
                <a:solidFill>
                  <a:srgbClr val="C00000"/>
                </a:solidFill>
                <a:latin typeface="+mn-ea"/>
              </a:rPr>
              <a:t>主動提出</a:t>
            </a:r>
            <a:r>
              <a:rPr lang="en-US" altLang="zh-TW" sz="24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zh-TW" altLang="en-US" sz="2400" dirty="0">
                <a:solidFill>
                  <a:srgbClr val="C00000"/>
                </a:solidFill>
                <a:latin typeface="+mn-ea"/>
              </a:rPr>
              <a:t>若沒提出則該項無得分</a:t>
            </a:r>
            <a:endParaRPr lang="en-US" altLang="zh-TW" sz="2400" dirty="0">
              <a:solidFill>
                <a:srgbClr val="C00000"/>
              </a:solidFill>
              <a:latin typeface="+mn-ea"/>
            </a:endParaRPr>
          </a:p>
          <a:p>
            <a:pPr lvl="2"/>
            <a:r>
              <a:rPr lang="zh-TW" altLang="en-US" sz="2100" dirty="0">
                <a:latin typeface="+mn-ea"/>
              </a:rPr>
              <a:t>縮排</a:t>
            </a:r>
            <a:r>
              <a:rPr lang="en-US" altLang="zh-TW" sz="2100" dirty="0">
                <a:latin typeface="+mn-ea"/>
              </a:rPr>
              <a:t> 2 %, </a:t>
            </a:r>
            <a:r>
              <a:rPr lang="zh-TW" altLang="en-US" sz="2100" dirty="0">
                <a:latin typeface="+mn-ea"/>
              </a:rPr>
              <a:t>變數和函式名稱</a:t>
            </a:r>
            <a:r>
              <a:rPr lang="en-US" altLang="zh-TW" sz="2100" dirty="0">
                <a:latin typeface="+mn-ea"/>
              </a:rPr>
              <a:t> 3 %, </a:t>
            </a:r>
            <a:r>
              <a:rPr lang="zh-TW" altLang="en-US" sz="2100" dirty="0">
                <a:latin typeface="+mn-ea"/>
              </a:rPr>
              <a:t>註解</a:t>
            </a:r>
            <a:r>
              <a:rPr lang="en-US" altLang="zh-TW" sz="2100" dirty="0">
                <a:latin typeface="+mn-ea"/>
              </a:rPr>
              <a:t> 5 %</a:t>
            </a:r>
            <a:endParaRPr lang="en-US" altLang="zh-TW" sz="2400" dirty="0">
              <a:latin typeface="+mn-ea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+mn-ea"/>
              </a:rPr>
              <a:t>遲交</a:t>
            </a:r>
            <a:endParaRPr lang="en-US" altLang="zh-TW" dirty="0">
              <a:solidFill>
                <a:schemeClr val="bg1"/>
              </a:solidFill>
              <a:latin typeface="+mn-ea"/>
            </a:endParaRPr>
          </a:p>
          <a:p>
            <a:pPr lvl="1"/>
            <a:r>
              <a:rPr lang="zh-TW" altLang="en-US" sz="2400" dirty="0">
                <a:solidFill>
                  <a:schemeClr val="bg1"/>
                </a:solidFill>
                <a:latin typeface="+mn-ea"/>
              </a:rPr>
              <a:t>超過上傳期限繳交</a:t>
            </a:r>
            <a:endParaRPr lang="en-US" altLang="zh-TW" sz="2400" dirty="0">
              <a:solidFill>
                <a:schemeClr val="bg1"/>
              </a:solidFill>
              <a:latin typeface="+mn-ea"/>
            </a:endParaRPr>
          </a:p>
          <a:p>
            <a:pPr lvl="1"/>
            <a:r>
              <a:rPr lang="zh-TW" altLang="en-US" sz="2400" dirty="0">
                <a:solidFill>
                  <a:schemeClr val="bg1"/>
                </a:solidFill>
                <a:latin typeface="+mn-ea"/>
              </a:rPr>
              <a:t>遲交的分數上限</a:t>
            </a:r>
            <a:r>
              <a:rPr lang="en-US" altLang="zh-TW" sz="2400" dirty="0">
                <a:solidFill>
                  <a:schemeClr val="bg1"/>
                </a:solidFill>
                <a:latin typeface="+mn-ea"/>
              </a:rPr>
              <a:t>: 70</a:t>
            </a:r>
            <a:endParaRPr lang="zh-TW" altLang="en-US" sz="2400" dirty="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">
            <a:extLst>
              <a:ext uri="{FF2B5EF4-FFF2-40B4-BE49-F238E27FC236}">
                <a16:creationId xmlns:a16="http://schemas.microsoft.com/office/drawing/2014/main" id="{C78F4C60-FF94-1A43-9041-33CC9349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ea typeface="新細明體" panose="02020500000000000000" pitchFamily="18" charset="-120"/>
              </a:rPr>
              <a:t>作業評分標準</a:t>
            </a:r>
          </a:p>
        </p:txBody>
      </p:sp>
      <p:sp>
        <p:nvSpPr>
          <p:cNvPr id="8195" name="內容版面配置區 2">
            <a:extLst>
              <a:ext uri="{FF2B5EF4-FFF2-40B4-BE49-F238E27FC236}">
                <a16:creationId xmlns:a16="http://schemas.microsoft.com/office/drawing/2014/main" id="{CD6140A3-E0FE-8945-A601-AE9125D61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+mn-ea"/>
              </a:rPr>
              <a:t>作業不能只有答案對</a:t>
            </a:r>
            <a:r>
              <a:rPr lang="en-US" altLang="zh-TW" dirty="0">
                <a:latin typeface="+mn-ea"/>
              </a:rPr>
              <a:t>, </a:t>
            </a:r>
            <a:r>
              <a:rPr lang="zh-TW" altLang="en-US" dirty="0">
                <a:latin typeface="+mn-ea"/>
              </a:rPr>
              <a:t>必須使用</a:t>
            </a:r>
            <a:r>
              <a:rPr lang="zh-TW" altLang="en-US" b="1" dirty="0">
                <a:latin typeface="+mn-ea"/>
              </a:rPr>
              <a:t>指定的</a:t>
            </a:r>
            <a:r>
              <a:rPr lang="zh-TW" altLang="en-US" dirty="0">
                <a:latin typeface="+mn-ea"/>
              </a:rPr>
              <a:t>方法</a:t>
            </a:r>
            <a:endParaRPr lang="en-US" altLang="zh-TW" dirty="0">
              <a:latin typeface="+mn-ea"/>
            </a:endParaRPr>
          </a:p>
          <a:p>
            <a:r>
              <a:rPr lang="zh-TW" altLang="en-US" dirty="0">
                <a:latin typeface="+mn-ea"/>
              </a:rPr>
              <a:t>評分標準</a:t>
            </a:r>
            <a:endParaRPr lang="en-US" altLang="zh-TW" dirty="0">
              <a:latin typeface="+mn-ea"/>
            </a:endParaRPr>
          </a:p>
          <a:p>
            <a:pPr lvl="1"/>
            <a:r>
              <a:rPr lang="zh-TW" altLang="en-US" sz="2400" dirty="0">
                <a:latin typeface="+mn-ea"/>
              </a:rPr>
              <a:t>正確性</a:t>
            </a:r>
            <a:r>
              <a:rPr lang="en-US" altLang="zh-TW" sz="2400" dirty="0">
                <a:latin typeface="+mn-ea"/>
              </a:rPr>
              <a:t>:</a:t>
            </a:r>
            <a:r>
              <a:rPr lang="zh-TW" altLang="en-US" sz="2400" dirty="0">
                <a:latin typeface="+mn-ea"/>
              </a:rPr>
              <a:t> </a:t>
            </a:r>
            <a:r>
              <a:rPr lang="en-US" altLang="zh-TW" sz="2400" dirty="0">
                <a:latin typeface="+mn-ea"/>
              </a:rPr>
              <a:t>80 %</a:t>
            </a:r>
          </a:p>
          <a:p>
            <a:pPr lvl="1"/>
            <a:r>
              <a:rPr lang="zh-TW" altLang="en-US" sz="2400" dirty="0">
                <a:latin typeface="+mn-ea"/>
              </a:rPr>
              <a:t>程式可讀性</a:t>
            </a:r>
            <a:r>
              <a:rPr lang="en-US" altLang="zh-TW" sz="2400" dirty="0">
                <a:latin typeface="+mn-ea"/>
              </a:rPr>
              <a:t>: </a:t>
            </a:r>
            <a:r>
              <a:rPr lang="en-US" altLang="zh-TW" sz="2400" dirty="0">
                <a:solidFill>
                  <a:srgbClr val="0070C0"/>
                </a:solidFill>
                <a:latin typeface="+mn-ea"/>
              </a:rPr>
              <a:t>(</a:t>
            </a:r>
            <a:r>
              <a:rPr lang="zh-TW" altLang="en-US" sz="2400" dirty="0">
                <a:solidFill>
                  <a:srgbClr val="0070C0"/>
                </a:solidFill>
                <a:latin typeface="+mn-ea"/>
              </a:rPr>
              <a:t>實驗性質</a:t>
            </a:r>
            <a:r>
              <a:rPr lang="en-US" altLang="zh-TW" sz="2400" dirty="0">
                <a:solidFill>
                  <a:srgbClr val="0070C0"/>
                </a:solidFill>
                <a:latin typeface="+mn-ea"/>
              </a:rPr>
              <a:t>)</a:t>
            </a:r>
            <a:br>
              <a:rPr lang="en-US" altLang="zh-TW" sz="2400" dirty="0">
                <a:solidFill>
                  <a:srgbClr val="0070C0"/>
                </a:solidFill>
                <a:latin typeface="+mn-ea"/>
              </a:rPr>
            </a:br>
            <a:r>
              <a:rPr lang="en-US" altLang="zh-TW" sz="2400" dirty="0">
                <a:solidFill>
                  <a:srgbClr val="C00000"/>
                </a:solidFill>
                <a:latin typeface="+mn-ea"/>
              </a:rPr>
              <a:t>Demo</a:t>
            </a:r>
            <a:r>
              <a:rPr lang="zh-TW" altLang="en-US" sz="2400" dirty="0">
                <a:solidFill>
                  <a:srgbClr val="C00000"/>
                </a:solidFill>
                <a:latin typeface="+mn-ea"/>
              </a:rPr>
              <a:t>的時候</a:t>
            </a:r>
            <a:r>
              <a:rPr lang="zh-TW" altLang="en-US" sz="2400" b="1" dirty="0">
                <a:solidFill>
                  <a:srgbClr val="C00000"/>
                </a:solidFill>
                <a:latin typeface="+mn-ea"/>
              </a:rPr>
              <a:t>主動提出</a:t>
            </a:r>
            <a:r>
              <a:rPr lang="en-US" altLang="zh-TW" sz="24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zh-TW" altLang="en-US" sz="2400" dirty="0">
                <a:solidFill>
                  <a:srgbClr val="C00000"/>
                </a:solidFill>
                <a:latin typeface="+mn-ea"/>
              </a:rPr>
              <a:t>若沒提出則該項無得分</a:t>
            </a:r>
            <a:endParaRPr lang="en-US" altLang="zh-TW" sz="2400" dirty="0">
              <a:solidFill>
                <a:srgbClr val="C00000"/>
              </a:solidFill>
              <a:latin typeface="+mn-ea"/>
            </a:endParaRPr>
          </a:p>
          <a:p>
            <a:pPr lvl="2"/>
            <a:r>
              <a:rPr lang="zh-TW" altLang="en-US" sz="2100" dirty="0">
                <a:latin typeface="+mn-ea"/>
              </a:rPr>
              <a:t>縮排</a:t>
            </a:r>
            <a:r>
              <a:rPr lang="en-US" altLang="zh-TW" sz="2100" dirty="0">
                <a:latin typeface="+mn-ea"/>
              </a:rPr>
              <a:t> 2 %, </a:t>
            </a:r>
            <a:r>
              <a:rPr lang="zh-TW" altLang="en-US" sz="2100" dirty="0">
                <a:latin typeface="+mn-ea"/>
              </a:rPr>
              <a:t>變數和函式名稱</a:t>
            </a:r>
            <a:r>
              <a:rPr lang="en-US" altLang="zh-TW" sz="2100" dirty="0">
                <a:latin typeface="+mn-ea"/>
              </a:rPr>
              <a:t> 3 %, </a:t>
            </a:r>
            <a:r>
              <a:rPr lang="zh-TW" altLang="en-US" sz="2100" dirty="0">
                <a:latin typeface="+mn-ea"/>
              </a:rPr>
              <a:t>註解</a:t>
            </a:r>
            <a:r>
              <a:rPr lang="en-US" altLang="zh-TW" sz="2100" dirty="0">
                <a:latin typeface="+mn-ea"/>
              </a:rPr>
              <a:t> 5 %</a:t>
            </a:r>
            <a:endParaRPr lang="en-US" altLang="zh-TW" sz="2400" dirty="0">
              <a:latin typeface="+mn-ea"/>
            </a:endParaRPr>
          </a:p>
          <a:p>
            <a:r>
              <a:rPr lang="zh-TW" altLang="en-US" dirty="0">
                <a:latin typeface="+mn-ea"/>
              </a:rPr>
              <a:t>遲交</a:t>
            </a:r>
            <a:endParaRPr lang="en-US" altLang="zh-TW" dirty="0">
              <a:latin typeface="+mn-ea"/>
            </a:endParaRPr>
          </a:p>
          <a:p>
            <a:pPr lvl="1"/>
            <a:r>
              <a:rPr lang="zh-TW" altLang="en-US" sz="2400" dirty="0">
                <a:latin typeface="+mn-ea"/>
              </a:rPr>
              <a:t>超過上傳期限繳交</a:t>
            </a:r>
            <a:endParaRPr lang="en-US" altLang="zh-TW" sz="2400" dirty="0">
              <a:latin typeface="+mn-ea"/>
            </a:endParaRPr>
          </a:p>
          <a:p>
            <a:pPr lvl="1"/>
            <a:r>
              <a:rPr lang="zh-TW" altLang="en-US" sz="2400" dirty="0">
                <a:latin typeface="+mn-ea"/>
              </a:rPr>
              <a:t>遲交一天扣</a:t>
            </a:r>
            <a:r>
              <a:rPr lang="en-US" altLang="zh-TW" sz="2400" dirty="0">
                <a:latin typeface="+mn-ea"/>
              </a:rPr>
              <a:t> 10 </a:t>
            </a:r>
            <a:r>
              <a:rPr lang="zh-TW" altLang="en-US" sz="2400" dirty="0">
                <a:latin typeface="+mn-ea"/>
              </a:rPr>
              <a:t>分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1BD2B9C0-C0CB-1B43-9390-E10C6EED0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129" y="5501034"/>
            <a:ext cx="68580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714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">
            <a:extLst>
              <a:ext uri="{FF2B5EF4-FFF2-40B4-BE49-F238E27FC236}">
                <a16:creationId xmlns:a16="http://schemas.microsoft.com/office/drawing/2014/main" id="{C78F4C60-FF94-1A43-9041-33CC9349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ea typeface="新細明體" panose="02020500000000000000" pitchFamily="18" charset="-120"/>
              </a:rPr>
              <a:t>作業評分標準</a:t>
            </a:r>
          </a:p>
        </p:txBody>
      </p:sp>
      <p:sp>
        <p:nvSpPr>
          <p:cNvPr id="8195" name="內容版面配置區 2">
            <a:extLst>
              <a:ext uri="{FF2B5EF4-FFF2-40B4-BE49-F238E27FC236}">
                <a16:creationId xmlns:a16="http://schemas.microsoft.com/office/drawing/2014/main" id="{CD6140A3-E0FE-8945-A601-AE9125D61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71727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+mn-ea"/>
              </a:rPr>
              <a:t>作業不能只有答案對</a:t>
            </a:r>
            <a:r>
              <a:rPr lang="en-US" altLang="zh-TW" dirty="0">
                <a:latin typeface="+mn-ea"/>
              </a:rPr>
              <a:t>, </a:t>
            </a:r>
            <a:r>
              <a:rPr lang="zh-TW" altLang="en-US" dirty="0">
                <a:latin typeface="+mn-ea"/>
              </a:rPr>
              <a:t>必須使用</a:t>
            </a:r>
            <a:r>
              <a:rPr lang="zh-TW" altLang="en-US" b="1" dirty="0">
                <a:latin typeface="+mn-ea"/>
              </a:rPr>
              <a:t>指定的</a:t>
            </a:r>
            <a:r>
              <a:rPr lang="zh-TW" altLang="en-US" dirty="0">
                <a:latin typeface="+mn-ea"/>
              </a:rPr>
              <a:t>方法</a:t>
            </a:r>
            <a:endParaRPr lang="en-US" altLang="zh-TW" dirty="0">
              <a:latin typeface="+mn-ea"/>
            </a:endParaRPr>
          </a:p>
          <a:p>
            <a:r>
              <a:rPr lang="zh-TW" altLang="en-US" dirty="0">
                <a:latin typeface="+mn-ea"/>
              </a:rPr>
              <a:t>評分標準</a:t>
            </a:r>
            <a:endParaRPr lang="en-US" altLang="zh-TW" dirty="0">
              <a:latin typeface="+mn-ea"/>
            </a:endParaRPr>
          </a:p>
          <a:p>
            <a:pPr lvl="1"/>
            <a:r>
              <a:rPr lang="zh-TW" altLang="en-US" sz="2400" dirty="0">
                <a:latin typeface="+mn-ea"/>
              </a:rPr>
              <a:t>正確性</a:t>
            </a:r>
            <a:r>
              <a:rPr lang="en-US" altLang="zh-TW" sz="2400" dirty="0">
                <a:latin typeface="+mn-ea"/>
              </a:rPr>
              <a:t>:</a:t>
            </a:r>
            <a:r>
              <a:rPr lang="zh-TW" altLang="en-US" sz="2400" dirty="0">
                <a:latin typeface="+mn-ea"/>
              </a:rPr>
              <a:t> </a:t>
            </a:r>
            <a:r>
              <a:rPr lang="en-US" altLang="zh-TW" sz="2400" dirty="0">
                <a:latin typeface="+mn-ea"/>
              </a:rPr>
              <a:t>80 %</a:t>
            </a:r>
          </a:p>
          <a:p>
            <a:pPr lvl="1"/>
            <a:r>
              <a:rPr lang="zh-TW" altLang="en-US" sz="2400" dirty="0">
                <a:latin typeface="+mn-ea"/>
              </a:rPr>
              <a:t>程式可讀性</a:t>
            </a:r>
            <a:r>
              <a:rPr lang="en-US" altLang="zh-TW" sz="2400" dirty="0">
                <a:latin typeface="+mn-ea"/>
              </a:rPr>
              <a:t>: </a:t>
            </a:r>
            <a:r>
              <a:rPr lang="en-US" altLang="zh-TW" sz="2400" dirty="0">
                <a:solidFill>
                  <a:srgbClr val="0070C0"/>
                </a:solidFill>
                <a:latin typeface="+mn-ea"/>
              </a:rPr>
              <a:t>(</a:t>
            </a:r>
            <a:r>
              <a:rPr lang="zh-TW" altLang="en-US" sz="2400" dirty="0">
                <a:solidFill>
                  <a:srgbClr val="0070C0"/>
                </a:solidFill>
                <a:latin typeface="+mn-ea"/>
              </a:rPr>
              <a:t>實驗性質</a:t>
            </a:r>
            <a:r>
              <a:rPr lang="en-US" altLang="zh-TW" sz="2400" dirty="0">
                <a:solidFill>
                  <a:srgbClr val="0070C0"/>
                </a:solidFill>
                <a:latin typeface="+mn-ea"/>
              </a:rPr>
              <a:t>)</a:t>
            </a:r>
            <a:br>
              <a:rPr lang="en-US" altLang="zh-TW" sz="2400" dirty="0">
                <a:solidFill>
                  <a:srgbClr val="0070C0"/>
                </a:solidFill>
                <a:latin typeface="+mn-ea"/>
              </a:rPr>
            </a:br>
            <a:r>
              <a:rPr lang="en-US" altLang="zh-TW" sz="2400" dirty="0">
                <a:solidFill>
                  <a:srgbClr val="C00000"/>
                </a:solidFill>
                <a:latin typeface="+mn-ea"/>
              </a:rPr>
              <a:t>Demo</a:t>
            </a:r>
            <a:r>
              <a:rPr lang="zh-TW" altLang="en-US" sz="2400" dirty="0">
                <a:solidFill>
                  <a:srgbClr val="C00000"/>
                </a:solidFill>
                <a:latin typeface="+mn-ea"/>
              </a:rPr>
              <a:t>的時候</a:t>
            </a:r>
            <a:r>
              <a:rPr lang="zh-TW" altLang="en-US" sz="2400" b="1" dirty="0">
                <a:solidFill>
                  <a:srgbClr val="C00000"/>
                </a:solidFill>
                <a:latin typeface="+mn-ea"/>
              </a:rPr>
              <a:t>主動提出</a:t>
            </a:r>
            <a:r>
              <a:rPr lang="en-US" altLang="zh-TW" sz="24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zh-TW" altLang="en-US" sz="2400" dirty="0">
                <a:solidFill>
                  <a:srgbClr val="C00000"/>
                </a:solidFill>
                <a:latin typeface="+mn-ea"/>
              </a:rPr>
              <a:t>若沒提出則該項無得分</a:t>
            </a:r>
            <a:endParaRPr lang="en-US" altLang="zh-TW" sz="2400" dirty="0">
              <a:solidFill>
                <a:srgbClr val="C00000"/>
              </a:solidFill>
              <a:latin typeface="+mn-ea"/>
            </a:endParaRPr>
          </a:p>
          <a:p>
            <a:pPr lvl="2"/>
            <a:r>
              <a:rPr lang="zh-TW" altLang="en-US" sz="2100" dirty="0">
                <a:latin typeface="+mn-ea"/>
              </a:rPr>
              <a:t>縮排</a:t>
            </a:r>
            <a:r>
              <a:rPr lang="en-US" altLang="zh-TW" sz="2100" dirty="0">
                <a:latin typeface="+mn-ea"/>
              </a:rPr>
              <a:t> 2 %, </a:t>
            </a:r>
            <a:r>
              <a:rPr lang="zh-TW" altLang="en-US" sz="2100" dirty="0">
                <a:latin typeface="+mn-ea"/>
              </a:rPr>
              <a:t>變數和函式名稱</a:t>
            </a:r>
            <a:r>
              <a:rPr lang="en-US" altLang="zh-TW" sz="2100" dirty="0">
                <a:latin typeface="+mn-ea"/>
              </a:rPr>
              <a:t> 3 %, </a:t>
            </a:r>
            <a:r>
              <a:rPr lang="zh-TW" altLang="en-US" sz="2100" dirty="0">
                <a:latin typeface="+mn-ea"/>
              </a:rPr>
              <a:t>註解</a:t>
            </a:r>
            <a:r>
              <a:rPr lang="en-US" altLang="zh-TW" sz="2100" dirty="0">
                <a:latin typeface="+mn-ea"/>
              </a:rPr>
              <a:t> 5 %</a:t>
            </a:r>
            <a:endParaRPr lang="en-US" altLang="zh-TW" sz="2400" dirty="0">
              <a:latin typeface="+mn-ea"/>
            </a:endParaRPr>
          </a:p>
          <a:p>
            <a:r>
              <a:rPr lang="zh-TW" altLang="en-US" dirty="0">
                <a:latin typeface="+mn-ea"/>
              </a:rPr>
              <a:t>遲交</a:t>
            </a:r>
            <a:endParaRPr lang="en-US" altLang="zh-TW" dirty="0">
              <a:latin typeface="+mn-ea"/>
            </a:endParaRPr>
          </a:p>
          <a:p>
            <a:pPr lvl="1"/>
            <a:r>
              <a:rPr lang="zh-TW" altLang="en-US" sz="2400" dirty="0">
                <a:latin typeface="+mn-ea"/>
              </a:rPr>
              <a:t>超過上傳期限繳交</a:t>
            </a:r>
            <a:endParaRPr lang="en-US" altLang="zh-TW" sz="2400" dirty="0">
              <a:latin typeface="+mn-ea"/>
            </a:endParaRPr>
          </a:p>
          <a:p>
            <a:pPr lvl="1"/>
            <a:r>
              <a:rPr lang="zh-TW" altLang="en-US" sz="2400" dirty="0">
                <a:latin typeface="+mn-ea"/>
              </a:rPr>
              <a:t>遲交一天扣</a:t>
            </a:r>
            <a:r>
              <a:rPr lang="en-US" altLang="zh-TW" sz="2400" dirty="0">
                <a:latin typeface="+mn-ea"/>
              </a:rPr>
              <a:t> 10 </a:t>
            </a:r>
            <a:r>
              <a:rPr lang="zh-TW" altLang="en-US" sz="2400" dirty="0">
                <a:latin typeface="+mn-ea"/>
              </a:rPr>
              <a:t>分</a:t>
            </a:r>
          </a:p>
          <a:p>
            <a:r>
              <a:rPr lang="zh-TW" altLang="en-US" dirty="0">
                <a:latin typeface="+mn-ea"/>
              </a:rPr>
              <a:t>招喚小老師</a:t>
            </a:r>
            <a:endParaRPr lang="en-US" altLang="zh-TW" dirty="0">
              <a:latin typeface="+mn-ea"/>
            </a:endParaRPr>
          </a:p>
          <a:p>
            <a:pPr lvl="1"/>
            <a:r>
              <a:rPr lang="zh-TW" altLang="en-US" sz="2400" dirty="0">
                <a:latin typeface="+mn-ea"/>
              </a:rPr>
              <a:t>每次作業都能求救一位小老師幫忙解惑疑難雜症</a:t>
            </a:r>
            <a:r>
              <a:rPr lang="en-US" altLang="zh-TW" sz="2400" dirty="0">
                <a:latin typeface="+mn-ea"/>
              </a:rPr>
              <a:t> </a:t>
            </a:r>
            <a:endParaRPr lang="zh-TW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6999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向右箭號 28"/>
          <p:cNvSpPr/>
          <p:nvPr/>
        </p:nvSpPr>
        <p:spPr>
          <a:xfrm rot="16200000">
            <a:off x="-1267527" y="3034742"/>
            <a:ext cx="5602117" cy="595315"/>
          </a:xfrm>
          <a:prstGeom prst="rightArrow">
            <a:avLst>
              <a:gd name="adj1" fmla="val 30800"/>
              <a:gd name="adj2" fmla="val 98000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1104905" y="5490419"/>
            <a:ext cx="7581897" cy="530869"/>
            <a:chOff x="1104903" y="5587660"/>
            <a:chExt cx="7581897" cy="530869"/>
          </a:xfrm>
        </p:grpSpPr>
        <p:cxnSp>
          <p:nvCxnSpPr>
            <p:cNvPr id="3" name="直線接點 2"/>
            <p:cNvCxnSpPr/>
            <p:nvPr/>
          </p:nvCxnSpPr>
          <p:spPr>
            <a:xfrm flipV="1">
              <a:off x="1590678" y="5810713"/>
              <a:ext cx="7096122" cy="6028"/>
            </a:xfrm>
            <a:prstGeom prst="line">
              <a:avLst/>
            </a:prstGeom>
            <a:ln w="76200">
              <a:solidFill>
                <a:schemeClr val="accent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橢圓 29"/>
            <p:cNvSpPr/>
            <p:nvPr/>
          </p:nvSpPr>
          <p:spPr>
            <a:xfrm>
              <a:off x="1104903" y="5587660"/>
              <a:ext cx="857250" cy="530869"/>
            </a:xfrm>
            <a:prstGeom prst="ellipse">
              <a:avLst/>
            </a:prstGeom>
            <a:solidFill>
              <a:schemeClr val="bg1"/>
            </a:solidFill>
            <a:ln w="1016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1104904" y="5616235"/>
              <a:ext cx="8572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2004</a:t>
              </a:r>
              <a:endParaRPr lang="zh-TW" altLang="en-US" sz="2400" dirty="0">
                <a:latin typeface="Cambria Math" panose="02040503050406030204" pitchFamily="18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104904" y="4574766"/>
            <a:ext cx="7581896" cy="530869"/>
            <a:chOff x="1104904" y="4672007"/>
            <a:chExt cx="7581896" cy="530869"/>
          </a:xfrm>
        </p:grpSpPr>
        <p:cxnSp>
          <p:nvCxnSpPr>
            <p:cNvPr id="26" name="直線接點 25"/>
            <p:cNvCxnSpPr/>
            <p:nvPr/>
          </p:nvCxnSpPr>
          <p:spPr>
            <a:xfrm flipV="1">
              <a:off x="1590678" y="4954577"/>
              <a:ext cx="7096122" cy="6028"/>
            </a:xfrm>
            <a:prstGeom prst="line">
              <a:avLst/>
            </a:prstGeom>
            <a:ln w="76200">
              <a:solidFill>
                <a:schemeClr val="accent4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橢圓 45"/>
            <p:cNvSpPr/>
            <p:nvPr/>
          </p:nvSpPr>
          <p:spPr>
            <a:xfrm>
              <a:off x="1104904" y="4672007"/>
              <a:ext cx="857250" cy="530869"/>
            </a:xfrm>
            <a:prstGeom prst="ellipse">
              <a:avLst/>
            </a:prstGeom>
            <a:solidFill>
              <a:schemeClr val="bg1"/>
            </a:solidFill>
            <a:ln w="1016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文字方塊 46"/>
            <p:cNvSpPr txBox="1"/>
            <p:nvPr/>
          </p:nvSpPr>
          <p:spPr>
            <a:xfrm>
              <a:off x="1104905" y="4700582"/>
              <a:ext cx="8572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2008</a:t>
              </a:r>
              <a:endParaRPr lang="zh-TW" altLang="en-US" sz="2400" dirty="0">
                <a:latin typeface="Cambria Math" panose="02040503050406030204" pitchFamily="18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094188" y="3717032"/>
            <a:ext cx="7581897" cy="530869"/>
            <a:chOff x="1104903" y="3549302"/>
            <a:chExt cx="7581897" cy="530869"/>
          </a:xfrm>
        </p:grpSpPr>
        <p:cxnSp>
          <p:nvCxnSpPr>
            <p:cNvPr id="28" name="直線接點 27"/>
            <p:cNvCxnSpPr/>
            <p:nvPr/>
          </p:nvCxnSpPr>
          <p:spPr>
            <a:xfrm flipV="1">
              <a:off x="1590678" y="3820282"/>
              <a:ext cx="7096122" cy="6028"/>
            </a:xfrm>
            <a:prstGeom prst="line">
              <a:avLst/>
            </a:prstGeom>
            <a:ln w="76200">
              <a:solidFill>
                <a:schemeClr val="accent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橢圓 48"/>
            <p:cNvSpPr/>
            <p:nvPr/>
          </p:nvSpPr>
          <p:spPr>
            <a:xfrm>
              <a:off x="1104903" y="3549302"/>
              <a:ext cx="857250" cy="530869"/>
            </a:xfrm>
            <a:prstGeom prst="ellipse">
              <a:avLst/>
            </a:prstGeom>
            <a:solidFill>
              <a:schemeClr val="bg1"/>
            </a:solidFill>
            <a:ln w="1016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文字方塊 49"/>
            <p:cNvSpPr txBox="1"/>
            <p:nvPr/>
          </p:nvSpPr>
          <p:spPr>
            <a:xfrm>
              <a:off x="1104904" y="3577877"/>
              <a:ext cx="8572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2009</a:t>
              </a:r>
              <a:endParaRPr lang="zh-TW" altLang="en-US" sz="2400" dirty="0">
                <a:latin typeface="Cambria Math" panose="02040503050406030204" pitchFamily="18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094188" y="2889187"/>
            <a:ext cx="7581897" cy="530869"/>
            <a:chOff x="1104903" y="2782609"/>
            <a:chExt cx="7581897" cy="530869"/>
          </a:xfrm>
        </p:grpSpPr>
        <p:cxnSp>
          <p:nvCxnSpPr>
            <p:cNvPr id="27" name="直線接點 26"/>
            <p:cNvCxnSpPr/>
            <p:nvPr/>
          </p:nvCxnSpPr>
          <p:spPr>
            <a:xfrm flipV="1">
              <a:off x="1590678" y="3072315"/>
              <a:ext cx="7096122" cy="6028"/>
            </a:xfrm>
            <a:prstGeom prst="line">
              <a:avLst/>
            </a:prstGeom>
            <a:ln w="76200">
              <a:solidFill>
                <a:schemeClr val="accent4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橢圓 54"/>
            <p:cNvSpPr/>
            <p:nvPr/>
          </p:nvSpPr>
          <p:spPr>
            <a:xfrm>
              <a:off x="1104903" y="2782609"/>
              <a:ext cx="857250" cy="530869"/>
            </a:xfrm>
            <a:prstGeom prst="ellipse">
              <a:avLst/>
            </a:prstGeom>
            <a:solidFill>
              <a:schemeClr val="bg1"/>
            </a:solidFill>
            <a:ln w="101600">
              <a:solidFill>
                <a:schemeClr val="accent4">
                  <a:lumMod val="60000"/>
                  <a:lumOff val="40000"/>
                </a:schemeClr>
              </a:solidFill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文字方塊 55"/>
            <p:cNvSpPr txBox="1"/>
            <p:nvPr/>
          </p:nvSpPr>
          <p:spPr>
            <a:xfrm>
              <a:off x="1104904" y="2811184"/>
              <a:ext cx="8572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2014</a:t>
              </a:r>
              <a:endParaRPr lang="zh-TW" altLang="en-US" sz="2400" dirty="0">
                <a:latin typeface="Cambria Math" panose="02040503050406030204" pitchFamily="18" charset="0"/>
              </a:endParaRPr>
            </a:p>
          </p:txBody>
        </p:sp>
      </p:grpSp>
      <p:sp>
        <p:nvSpPr>
          <p:cNvPr id="33" name="文字方塊 32"/>
          <p:cNvSpPr txBox="1"/>
          <p:nvPr/>
        </p:nvSpPr>
        <p:spPr>
          <a:xfrm>
            <a:off x="2178848" y="5031211"/>
            <a:ext cx="5412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CCU CS</a:t>
            </a:r>
            <a:endParaRPr lang="zh-TW" altLang="en-US" sz="2800" dirty="0">
              <a:latin typeface="Cambria Math" panose="02040503050406030204" pitchFamily="18" charset="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126511" y="5058529"/>
            <a:ext cx="7905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B.S.</a:t>
            </a:r>
            <a:endParaRPr lang="zh-TW" altLang="en-US" sz="2800" b="1" dirty="0">
              <a:latin typeface="Cambria Math" panose="02040503050406030204" pitchFamily="18" charset="0"/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126511" y="4176205"/>
            <a:ext cx="876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M.S.</a:t>
            </a:r>
            <a:endParaRPr lang="zh-TW" altLang="en-US" sz="2800" b="1" dirty="0">
              <a:latin typeface="Cambria Math" panose="02040503050406030204" pitchFamily="18" charset="0"/>
            </a:endParaRPr>
          </a:p>
        </p:txBody>
      </p:sp>
      <p:sp>
        <p:nvSpPr>
          <p:cNvPr id="37" name="文字方塊 36"/>
          <p:cNvSpPr txBox="1"/>
          <p:nvPr/>
        </p:nvSpPr>
        <p:spPr>
          <a:xfrm>
            <a:off x="86922" y="3310195"/>
            <a:ext cx="1007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Ph.D.</a:t>
            </a:r>
            <a:endParaRPr lang="zh-TW" altLang="en-US" sz="2800" b="1" dirty="0">
              <a:latin typeface="Cambria Math" panose="02040503050406030204" pitchFamily="18" charset="0"/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2178848" y="4103161"/>
            <a:ext cx="5412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NTHU CS</a:t>
            </a:r>
            <a:endParaRPr lang="zh-TW" altLang="en-US" sz="2800" dirty="0">
              <a:latin typeface="Cambria Math" panose="02040503050406030204" pitchFamily="18" charset="0"/>
            </a:endParaRPr>
          </a:p>
        </p:txBody>
      </p:sp>
      <p:sp>
        <p:nvSpPr>
          <p:cNvPr id="39" name="文字方塊 38"/>
          <p:cNvSpPr txBox="1"/>
          <p:nvPr/>
        </p:nvSpPr>
        <p:spPr>
          <a:xfrm>
            <a:off x="2178847" y="3348986"/>
            <a:ext cx="56221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NTHU CS</a:t>
            </a:r>
            <a:endParaRPr lang="zh-TW" altLang="en-US" sz="2800" dirty="0">
              <a:latin typeface="Cambria Math" panose="02040503050406030204" pitchFamily="18" charset="0"/>
            </a:endParaRPr>
          </a:p>
        </p:txBody>
      </p:sp>
      <p:sp>
        <p:nvSpPr>
          <p:cNvPr id="43" name="文字方塊 42"/>
          <p:cNvSpPr txBox="1"/>
          <p:nvPr/>
        </p:nvSpPr>
        <p:spPr>
          <a:xfrm>
            <a:off x="2178847" y="2564607"/>
            <a:ext cx="6574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Postdoctoral Fellow @ Academia </a:t>
            </a:r>
            <a:r>
              <a:rPr lang="en-US" altLang="zh-TW" sz="28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Sinica</a:t>
            </a:r>
            <a:endParaRPr lang="zh-TW" altLang="en-US" sz="2800" dirty="0">
              <a:latin typeface="Cambria Math" panose="02040503050406030204" pitchFamily="18" charset="0"/>
            </a:endParaRPr>
          </a:p>
        </p:txBody>
      </p:sp>
      <p:grpSp>
        <p:nvGrpSpPr>
          <p:cNvPr id="48" name="Group 4">
            <a:extLst>
              <a:ext uri="{FF2B5EF4-FFF2-40B4-BE49-F238E27FC236}">
                <a16:creationId xmlns:a16="http://schemas.microsoft.com/office/drawing/2014/main" id="{BB69443D-E6B5-134B-A611-30679DD248D1}"/>
              </a:ext>
            </a:extLst>
          </p:cNvPr>
          <p:cNvGrpSpPr/>
          <p:nvPr/>
        </p:nvGrpSpPr>
        <p:grpSpPr>
          <a:xfrm>
            <a:off x="1104904" y="2040880"/>
            <a:ext cx="7581897" cy="530869"/>
            <a:chOff x="1104903" y="3549302"/>
            <a:chExt cx="7581897" cy="530869"/>
          </a:xfrm>
        </p:grpSpPr>
        <p:cxnSp>
          <p:nvCxnSpPr>
            <p:cNvPr id="51" name="直線接點 50">
              <a:extLst>
                <a:ext uri="{FF2B5EF4-FFF2-40B4-BE49-F238E27FC236}">
                  <a16:creationId xmlns:a16="http://schemas.microsoft.com/office/drawing/2014/main" id="{EEE4C63C-E327-B544-86C4-73D731D6842E}"/>
                </a:ext>
              </a:extLst>
            </p:cNvPr>
            <p:cNvCxnSpPr/>
            <p:nvPr/>
          </p:nvCxnSpPr>
          <p:spPr>
            <a:xfrm flipV="1">
              <a:off x="1590678" y="3820282"/>
              <a:ext cx="7096122" cy="6028"/>
            </a:xfrm>
            <a:prstGeom prst="line">
              <a:avLst/>
            </a:prstGeom>
            <a:ln w="76200">
              <a:solidFill>
                <a:schemeClr val="accent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橢圓 51">
              <a:extLst>
                <a:ext uri="{FF2B5EF4-FFF2-40B4-BE49-F238E27FC236}">
                  <a16:creationId xmlns:a16="http://schemas.microsoft.com/office/drawing/2014/main" id="{2F4CCD69-0BAE-4E41-B251-59B98841634C}"/>
                </a:ext>
              </a:extLst>
            </p:cNvPr>
            <p:cNvSpPr/>
            <p:nvPr/>
          </p:nvSpPr>
          <p:spPr>
            <a:xfrm>
              <a:off x="1104903" y="3549302"/>
              <a:ext cx="857250" cy="530869"/>
            </a:xfrm>
            <a:prstGeom prst="ellipse">
              <a:avLst/>
            </a:prstGeom>
            <a:solidFill>
              <a:schemeClr val="bg1"/>
            </a:solidFill>
            <a:ln w="1016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文字方塊 52">
              <a:extLst>
                <a:ext uri="{FF2B5EF4-FFF2-40B4-BE49-F238E27FC236}">
                  <a16:creationId xmlns:a16="http://schemas.microsoft.com/office/drawing/2014/main" id="{342CCD8D-EF93-3841-A244-002A3C2768A7}"/>
                </a:ext>
              </a:extLst>
            </p:cNvPr>
            <p:cNvSpPr txBox="1"/>
            <p:nvPr/>
          </p:nvSpPr>
          <p:spPr>
            <a:xfrm>
              <a:off x="1104904" y="3577877"/>
              <a:ext cx="8572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2018</a:t>
              </a:r>
              <a:endParaRPr lang="zh-TW" altLang="en-US" sz="2400" dirty="0">
                <a:latin typeface="Cambria Math" panose="02040503050406030204" pitchFamily="18" charset="0"/>
              </a:endParaRPr>
            </a:p>
          </p:txBody>
        </p:sp>
      </p:grp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2A487705-33E3-0F45-8197-B296E307FDDF}"/>
              </a:ext>
            </a:extLst>
          </p:cNvPr>
          <p:cNvSpPr txBox="1"/>
          <p:nvPr/>
        </p:nvSpPr>
        <p:spPr>
          <a:xfrm>
            <a:off x="97637" y="1430184"/>
            <a:ext cx="1017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Prof.</a:t>
            </a:r>
            <a:endParaRPr lang="zh-TW" altLang="en-US" sz="2800" b="1" dirty="0">
              <a:latin typeface="Cambria Math" panose="02040503050406030204" pitchFamily="18" charset="0"/>
            </a:endParaRPr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810C4A9A-E57D-CA43-B1CD-4E3D0F5A76D5}"/>
              </a:ext>
            </a:extLst>
          </p:cNvPr>
          <p:cNvSpPr txBox="1"/>
          <p:nvPr/>
        </p:nvSpPr>
        <p:spPr>
          <a:xfrm>
            <a:off x="2178847" y="1616333"/>
            <a:ext cx="5412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CCU CS</a:t>
            </a:r>
            <a:endParaRPr lang="zh-TW" altLang="en-US" sz="2800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741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">
            <a:extLst>
              <a:ext uri="{FF2B5EF4-FFF2-40B4-BE49-F238E27FC236}">
                <a16:creationId xmlns:a16="http://schemas.microsoft.com/office/drawing/2014/main" id="{C78F4C60-FF94-1A43-9041-33CC9349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ea typeface="新細明體" panose="02020500000000000000" pitchFamily="18" charset="-120"/>
              </a:rPr>
              <a:t>小老師制度</a:t>
            </a:r>
          </a:p>
        </p:txBody>
      </p:sp>
      <p:sp>
        <p:nvSpPr>
          <p:cNvPr id="8195" name="內容版面配置區 2">
            <a:extLst>
              <a:ext uri="{FF2B5EF4-FFF2-40B4-BE49-F238E27FC236}">
                <a16:creationId xmlns:a16="http://schemas.microsoft.com/office/drawing/2014/main" id="{CD6140A3-E0FE-8945-A601-AE9125D61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TW" altLang="en-US" dirty="0">
                <a:latin typeface="Candara" panose="020E0502030303020204" pitchFamily="34" charset="0"/>
              </a:rPr>
              <a:t>招喚小老師</a:t>
            </a:r>
            <a:endParaRPr lang="en-US" altLang="zh-TW" dirty="0">
              <a:latin typeface="Candara" panose="020E0502030303020204" pitchFamily="34" charset="0"/>
            </a:endParaRPr>
          </a:p>
          <a:p>
            <a:pPr lvl="2" indent="-342900"/>
            <a:r>
              <a:rPr lang="zh-TW" altLang="en-US" sz="2800" dirty="0">
                <a:latin typeface="Candara" panose="020E0502030303020204" pitchFamily="34" charset="0"/>
              </a:rPr>
              <a:t>該次作業</a:t>
            </a:r>
            <a:r>
              <a:rPr lang="zh-TW" altLang="en-US" sz="2800" b="1" dirty="0">
                <a:solidFill>
                  <a:srgbClr val="C00000"/>
                </a:solidFill>
                <a:latin typeface="Candara" panose="020E0502030303020204" pitchFamily="34" charset="0"/>
              </a:rPr>
              <a:t>少</a:t>
            </a:r>
            <a:r>
              <a:rPr lang="en-US" altLang="zh-TW" sz="2800" b="1" dirty="0">
                <a:solidFill>
                  <a:srgbClr val="C00000"/>
                </a:solidFill>
                <a:latin typeface="Candara" panose="020E0502030303020204" pitchFamily="34" charset="0"/>
              </a:rPr>
              <a:t>5%</a:t>
            </a:r>
          </a:p>
          <a:p>
            <a:pPr lvl="2" indent="-342900"/>
            <a:r>
              <a:rPr lang="zh-TW" altLang="en-US" sz="2800" dirty="0">
                <a:latin typeface="Candara" panose="020E0502030303020204" pitchFamily="34" charset="0"/>
              </a:rPr>
              <a:t>分配後一天內</a:t>
            </a:r>
            <a:r>
              <a:rPr lang="en-US" altLang="zh-TW" sz="2800" dirty="0">
                <a:latin typeface="Candara" panose="020E0502030303020204" pitchFamily="34" charset="0"/>
              </a:rPr>
              <a:t>(24</a:t>
            </a:r>
            <a:r>
              <a:rPr lang="zh-TW" altLang="en-US" sz="2800" dirty="0">
                <a:latin typeface="Candara" panose="020E0502030303020204" pitchFamily="34" charset="0"/>
              </a:rPr>
              <a:t>小時</a:t>
            </a:r>
            <a:r>
              <a:rPr lang="en-US" altLang="zh-TW" sz="2800" dirty="0">
                <a:latin typeface="Candara" panose="020E0502030303020204" pitchFamily="34" charset="0"/>
              </a:rPr>
              <a:t>)</a:t>
            </a:r>
            <a:r>
              <a:rPr lang="zh-TW" altLang="en-US" sz="2800" dirty="0">
                <a:latin typeface="Candara" panose="020E0502030303020204" pitchFamily="34" charset="0"/>
              </a:rPr>
              <a:t>主動聯絡小老師</a:t>
            </a:r>
            <a:endParaRPr lang="en-US" altLang="zh-TW" sz="2800" dirty="0">
              <a:latin typeface="Candara" panose="020E0502030303020204" pitchFamily="34" charset="0"/>
            </a:endParaRPr>
          </a:p>
          <a:p>
            <a:pPr lvl="2" indent="-342900"/>
            <a:r>
              <a:rPr lang="zh-TW" altLang="en-US" sz="2800" b="1" dirty="0">
                <a:solidFill>
                  <a:srgbClr val="C00000"/>
                </a:solidFill>
                <a:latin typeface="Candara" panose="020E0502030303020204" pitchFamily="34" charset="0"/>
              </a:rPr>
              <a:t>盡快確認</a:t>
            </a:r>
            <a:r>
              <a:rPr lang="zh-TW" altLang="en-US" sz="2800" dirty="0">
                <a:latin typeface="Candara" panose="020E0502030303020204" pitchFamily="34" charset="0"/>
              </a:rPr>
              <a:t>方便教學的</a:t>
            </a:r>
            <a:r>
              <a:rPr lang="zh-TW" altLang="en-US" sz="2800" b="1" dirty="0">
                <a:solidFill>
                  <a:srgbClr val="C00000"/>
                </a:solidFill>
                <a:latin typeface="Candara" panose="020E0502030303020204" pitchFamily="34" charset="0"/>
              </a:rPr>
              <a:t>時間和方法</a:t>
            </a:r>
            <a:endParaRPr lang="en-US" altLang="zh-TW" sz="2800" b="1" dirty="0">
              <a:solidFill>
                <a:srgbClr val="C00000"/>
              </a:solidFill>
              <a:latin typeface="Candara" panose="020E0502030303020204" pitchFamily="34" charset="0"/>
            </a:endParaRPr>
          </a:p>
          <a:p>
            <a:pPr lvl="2" indent="-342900"/>
            <a:r>
              <a:rPr lang="zh-TW" altLang="en-US" sz="2800" dirty="0">
                <a:latin typeface="Candara" panose="020E0502030303020204" pitchFamily="34" charset="0"/>
              </a:rPr>
              <a:t>快到期限才聯絡，小老師</a:t>
            </a:r>
            <a:r>
              <a:rPr lang="zh-TW" altLang="en-US" sz="2800" b="1" dirty="0">
                <a:solidFill>
                  <a:srgbClr val="C00000"/>
                </a:solidFill>
                <a:latin typeface="Candara" panose="020E0502030303020204" pitchFamily="34" charset="0"/>
              </a:rPr>
              <a:t>有權不處理</a:t>
            </a:r>
            <a:endParaRPr lang="en-US" altLang="zh-TW" b="1" dirty="0">
              <a:solidFill>
                <a:srgbClr val="C00000"/>
              </a:solidFill>
              <a:latin typeface="Candara" panose="020E0502030303020204" pitchFamily="34" charset="0"/>
            </a:endParaRPr>
          </a:p>
          <a:p>
            <a:r>
              <a:rPr lang="zh-TW" altLang="en-US" dirty="0">
                <a:latin typeface="Candara" panose="020E0502030303020204" pitchFamily="34" charset="0"/>
              </a:rPr>
              <a:t>神人小老師</a:t>
            </a:r>
            <a:endParaRPr lang="en-US" altLang="zh-TW" dirty="0">
              <a:latin typeface="+mn-ea"/>
            </a:endParaRPr>
          </a:p>
          <a:p>
            <a:pPr lvl="2" indent="-342900"/>
            <a:r>
              <a:rPr lang="zh-TW" altLang="en-US" sz="2800" dirty="0">
                <a:latin typeface="Candara" panose="020E0502030303020204" pitchFamily="34" charset="0"/>
              </a:rPr>
              <a:t>在</a:t>
            </a:r>
            <a:r>
              <a:rPr lang="zh-TW" altLang="en-US" sz="2800" b="1" dirty="0">
                <a:solidFill>
                  <a:srgbClr val="C00000"/>
                </a:solidFill>
                <a:latin typeface="Candara" panose="020E0502030303020204" pitchFamily="34" charset="0"/>
              </a:rPr>
              <a:t>神人繳交期限前</a:t>
            </a:r>
            <a:r>
              <a:rPr lang="zh-TW" altLang="en-US" sz="2800" dirty="0">
                <a:latin typeface="Candara" panose="020E0502030303020204" pitchFamily="34" charset="0"/>
              </a:rPr>
              <a:t>寫完程式且完成</a:t>
            </a:r>
            <a:r>
              <a:rPr lang="en-US" altLang="zh-TW" sz="2800" dirty="0">
                <a:latin typeface="Candara" panose="020E0502030303020204" pitchFamily="34" charset="0"/>
              </a:rPr>
              <a:t>demo</a:t>
            </a:r>
          </a:p>
          <a:p>
            <a:pPr lvl="2" indent="-342900"/>
            <a:r>
              <a:rPr lang="zh-TW" altLang="en-US" sz="2800" dirty="0">
                <a:latin typeface="Candara" panose="020E0502030303020204" pitchFamily="34" charset="0"/>
              </a:rPr>
              <a:t>該次作業成績</a:t>
            </a:r>
            <a:r>
              <a:rPr lang="zh-TW" altLang="en-US" sz="2800" b="1" dirty="0">
                <a:solidFill>
                  <a:srgbClr val="C00000"/>
                </a:solidFill>
                <a:latin typeface="Candara" panose="020E0502030303020204" pitchFamily="34" charset="0"/>
              </a:rPr>
              <a:t>直上</a:t>
            </a:r>
            <a:r>
              <a:rPr lang="en-US" altLang="zh-TW" sz="2800" b="1" dirty="0">
                <a:solidFill>
                  <a:srgbClr val="C00000"/>
                </a:solidFill>
                <a:latin typeface="Candara" panose="020E0502030303020204" pitchFamily="34" charset="0"/>
              </a:rPr>
              <a:t>100</a:t>
            </a:r>
          </a:p>
          <a:p>
            <a:pPr lvl="2" indent="-342900"/>
            <a:r>
              <a:rPr lang="zh-TW" altLang="en-US" sz="2800" dirty="0">
                <a:latin typeface="Candara" panose="020E0502030303020204" pitchFamily="34" charset="0"/>
              </a:rPr>
              <a:t>幫助有困難的學生完成作業</a:t>
            </a:r>
            <a:endParaRPr lang="en-US" altLang="zh-TW" sz="2800" dirty="0">
              <a:latin typeface="Candara" panose="020E0502030303020204" pitchFamily="34" charset="0"/>
            </a:endParaRPr>
          </a:p>
          <a:p>
            <a:pPr lvl="2" indent="-342900"/>
            <a:r>
              <a:rPr lang="zh-TW" altLang="en-US" sz="2800" dirty="0">
                <a:latin typeface="Candara" panose="020E0502030303020204" pitchFamily="34" charset="0"/>
              </a:rPr>
              <a:t>另外加總分（助攻數</a:t>
            </a:r>
            <a:r>
              <a:rPr lang="en-US" altLang="zh-TW" sz="2800" dirty="0">
                <a:latin typeface="Candara" panose="020E0502030303020204" pitchFamily="34" charset="0"/>
              </a:rPr>
              <a:t>*1</a:t>
            </a:r>
            <a:r>
              <a:rPr lang="zh-TW" altLang="en-US" sz="2800" dirty="0">
                <a:latin typeface="Candara" panose="020E0502030303020204" pitchFamily="34" charset="0"/>
              </a:rPr>
              <a:t>）分</a:t>
            </a:r>
            <a:endParaRPr lang="en-US" altLang="zh-TW" sz="2800" dirty="0">
              <a:latin typeface="Candara" panose="020E0502030303020204" pitchFamily="34" charset="0"/>
            </a:endParaRPr>
          </a:p>
          <a:p>
            <a:pPr lvl="2" indent="-342900"/>
            <a:r>
              <a:rPr lang="zh-TW" altLang="en-US" sz="2800" dirty="0">
                <a:latin typeface="Candara" panose="020E0502030303020204" pitchFamily="34" charset="0"/>
              </a:rPr>
              <a:t>千萬注意這</a:t>
            </a:r>
            <a:r>
              <a:rPr lang="zh-TW" altLang="en-US" sz="2800" b="1" dirty="0">
                <a:solidFill>
                  <a:srgbClr val="C00000"/>
                </a:solidFill>
                <a:latin typeface="Candara" panose="020E0502030303020204" pitchFamily="34" charset="0"/>
              </a:rPr>
              <a:t>不是代寫</a:t>
            </a:r>
            <a:r>
              <a:rPr lang="zh-TW" altLang="en-US" sz="2800" dirty="0">
                <a:latin typeface="Candara" panose="020E0502030303020204" pitchFamily="34" charset="0"/>
              </a:rPr>
              <a:t>，是給予協助和討論</a:t>
            </a:r>
            <a:endParaRPr lang="en-US" altLang="zh-TW" sz="28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98082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">
            <a:extLst>
              <a:ext uri="{FF2B5EF4-FFF2-40B4-BE49-F238E27FC236}">
                <a16:creationId xmlns:a16="http://schemas.microsoft.com/office/drawing/2014/main" id="{C78F4C60-FF94-1A43-9041-33CC9349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ea typeface="新細明體" panose="02020500000000000000" pitchFamily="18" charset="-120"/>
              </a:rPr>
              <a:t>縮排</a:t>
            </a:r>
            <a:r>
              <a:rPr lang="en-US" altLang="zh-TW" dirty="0">
                <a:ea typeface="新細明體" panose="02020500000000000000" pitchFamily="18" charset="-120"/>
              </a:rPr>
              <a:t>: 2 %</a:t>
            </a:r>
            <a:endParaRPr lang="zh-TW" altLang="en-US" dirty="0">
              <a:ea typeface="新細明體" panose="02020500000000000000" pitchFamily="18" charset="-120"/>
            </a:endParaRPr>
          </a:p>
        </p:txBody>
      </p:sp>
      <p:sp>
        <p:nvSpPr>
          <p:cNvPr id="8195" name="內容版面配置區 2">
            <a:extLst>
              <a:ext uri="{FF2B5EF4-FFF2-40B4-BE49-F238E27FC236}">
                <a16:creationId xmlns:a16="http://schemas.microsoft.com/office/drawing/2014/main" id="{CD6140A3-E0FE-8945-A601-AE9125D61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solidFill>
                  <a:srgbClr val="C00000"/>
                </a:solidFill>
                <a:latin typeface="+mn-ea"/>
              </a:rPr>
              <a:t>斷行後請使用縮排並對齊程式碼</a:t>
            </a:r>
            <a:endParaRPr lang="en-US" altLang="zh-TW" dirty="0">
              <a:solidFill>
                <a:srgbClr val="C00000"/>
              </a:solidFill>
              <a:latin typeface="+mn-ea"/>
            </a:endParaRPr>
          </a:p>
          <a:p>
            <a:r>
              <a:rPr lang="zh-TW" altLang="en-US" dirty="0">
                <a:solidFill>
                  <a:srgbClr val="C00000"/>
                </a:solidFill>
                <a:latin typeface="+mn-ea"/>
              </a:rPr>
              <a:t>千萬不要混用空白和</a:t>
            </a:r>
            <a:r>
              <a:rPr lang="en-US" altLang="zh-TW" dirty="0">
                <a:solidFill>
                  <a:srgbClr val="C00000"/>
                </a:solidFill>
                <a:ea typeface="Cambria Math" panose="02040503050406030204" pitchFamily="18" charset="0"/>
              </a:rPr>
              <a:t>tab</a:t>
            </a:r>
            <a:r>
              <a:rPr lang="zh-TW" altLang="en-US" dirty="0">
                <a:solidFill>
                  <a:srgbClr val="C00000"/>
                </a:solidFill>
                <a:latin typeface="+mn-ea"/>
              </a:rPr>
              <a:t>縮排</a:t>
            </a:r>
            <a:endParaRPr lang="en-US" altLang="zh-TW" dirty="0">
              <a:solidFill>
                <a:srgbClr val="C00000"/>
              </a:solidFill>
              <a:latin typeface="+mn-ea"/>
            </a:endParaRPr>
          </a:p>
          <a:p>
            <a:endParaRPr lang="en-US" altLang="zh-TW" dirty="0">
              <a:latin typeface="+mn-ea"/>
            </a:endParaRPr>
          </a:p>
          <a:p>
            <a:pPr marL="0" indent="0">
              <a:buNone/>
            </a:pPr>
            <a:endParaRPr lang="en-US" altLang="zh-TW" dirty="0">
              <a:latin typeface="+mn-ea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21ACC0B-4368-054B-94A2-C2C43C20B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2924944"/>
            <a:ext cx="6683410" cy="302433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59B464E-030D-804A-8302-F59A933EB7C2}"/>
              </a:ext>
            </a:extLst>
          </p:cNvPr>
          <p:cNvSpPr/>
          <p:nvPr/>
        </p:nvSpPr>
        <p:spPr>
          <a:xfrm>
            <a:off x="2195736" y="6176963"/>
            <a:ext cx="42302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>
                <a:hlinkClick r:id="rId3"/>
              </a:rPr>
              <a:t>https://dev.to/__shadz_/tabs-vs-space-49l5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9922028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">
            <a:extLst>
              <a:ext uri="{FF2B5EF4-FFF2-40B4-BE49-F238E27FC236}">
                <a16:creationId xmlns:a16="http://schemas.microsoft.com/office/drawing/2014/main" id="{C78F4C60-FF94-1A43-9041-33CC9349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ea typeface="新細明體" panose="02020500000000000000" pitchFamily="18" charset="-120"/>
              </a:rPr>
              <a:t>縮排</a:t>
            </a:r>
            <a:r>
              <a:rPr lang="en-US" altLang="zh-TW" dirty="0">
                <a:ea typeface="新細明體" panose="02020500000000000000" pitchFamily="18" charset="-120"/>
              </a:rPr>
              <a:t>: 2 %</a:t>
            </a:r>
            <a:endParaRPr lang="zh-TW" altLang="en-US" dirty="0">
              <a:ea typeface="新細明體" panose="02020500000000000000" pitchFamily="18" charset="-120"/>
            </a:endParaRPr>
          </a:p>
        </p:txBody>
      </p:sp>
      <p:sp>
        <p:nvSpPr>
          <p:cNvPr id="8195" name="內容版面配置區 2">
            <a:extLst>
              <a:ext uri="{FF2B5EF4-FFF2-40B4-BE49-F238E27FC236}">
                <a16:creationId xmlns:a16="http://schemas.microsoft.com/office/drawing/2014/main" id="{CD6140A3-E0FE-8945-A601-AE9125D61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8191822" cy="4351338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+mn-ea"/>
              </a:rPr>
              <a:t>你用哪個鍵縮排？</a:t>
            </a:r>
            <a:br>
              <a:rPr lang="en-US" altLang="zh-TW" dirty="0">
                <a:latin typeface="+mn-ea"/>
              </a:rPr>
            </a:br>
            <a:r>
              <a:rPr lang="en-US" altLang="zh-TW" dirty="0">
                <a:ea typeface="Cambria Math" panose="02040503050406030204" pitchFamily="18" charset="0"/>
              </a:rPr>
              <a:t>Stack Overflow</a:t>
            </a:r>
            <a:r>
              <a:rPr lang="zh-TW" altLang="en-US" dirty="0">
                <a:latin typeface="+mn-ea"/>
              </a:rPr>
              <a:t>：用空白鍵的人薪水較</a:t>
            </a:r>
            <a:r>
              <a:rPr lang="en-US" altLang="zh-TW" dirty="0">
                <a:ea typeface="Cambria Math" panose="02040503050406030204" pitchFamily="18" charset="0"/>
              </a:rPr>
              <a:t>tab</a:t>
            </a:r>
            <a:r>
              <a:rPr lang="zh-TW" altLang="en-US" dirty="0">
                <a:latin typeface="+mn-ea"/>
              </a:rPr>
              <a:t>高</a:t>
            </a:r>
            <a:endParaRPr lang="en-US" altLang="zh-TW" dirty="0">
              <a:latin typeface="+mn-ea"/>
            </a:endParaRPr>
          </a:p>
          <a:p>
            <a:endParaRPr lang="en-US" altLang="zh-TW" dirty="0">
              <a:latin typeface="+mn-ea"/>
            </a:endParaRPr>
          </a:p>
          <a:p>
            <a:r>
              <a:rPr lang="zh-TW" altLang="en-US" dirty="0">
                <a:latin typeface="+mn-ea"/>
              </a:rPr>
              <a:t>你可以參考 </a:t>
            </a:r>
            <a:r>
              <a:rPr lang="en-US" altLang="zh-TW" dirty="0">
                <a:ea typeface="Cambria Math" panose="02040503050406030204" pitchFamily="18" charset="0"/>
              </a:rPr>
              <a:t>Google C++ Style Guide</a:t>
            </a:r>
          </a:p>
          <a:p>
            <a:endParaRPr lang="en-US" altLang="zh-TW" dirty="0">
              <a:latin typeface="+mn-ea"/>
            </a:endParaRP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Spaces vs. Tabs:</a:t>
            </a:r>
          </a:p>
          <a:p>
            <a:pPr lvl="2"/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Use only spaces, and indent </a:t>
            </a:r>
            <a:r>
              <a:rPr lang="en-US" altLang="zh-TW" sz="2000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2 spaces </a:t>
            </a:r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at a time.</a:t>
            </a:r>
          </a:p>
          <a:p>
            <a:pPr lvl="2"/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We use spaces for indentation. </a:t>
            </a:r>
            <a:r>
              <a:rPr lang="en-US" altLang="zh-TW" sz="2000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Do not use tabs in your code. </a:t>
            </a:r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You should set your editor to emit spaces when you hit the tab key.</a:t>
            </a:r>
          </a:p>
          <a:p>
            <a:r>
              <a:rPr lang="zh-TW" altLang="en-US" dirty="0">
                <a:solidFill>
                  <a:srgbClr val="C00000"/>
                </a:solidFill>
                <a:latin typeface="+mn-ea"/>
              </a:rPr>
              <a:t>空白或</a:t>
            </a:r>
            <a:r>
              <a:rPr lang="en-US" altLang="zh-TW" dirty="0">
                <a:solidFill>
                  <a:srgbClr val="C00000"/>
                </a:solidFill>
                <a:ea typeface="Cambria Math" panose="02040503050406030204" pitchFamily="18" charset="0"/>
              </a:rPr>
              <a:t>tab</a:t>
            </a:r>
            <a:r>
              <a:rPr lang="zh-TW" altLang="en-US" dirty="0">
                <a:solidFill>
                  <a:srgbClr val="C00000"/>
                </a:solidFill>
                <a:latin typeface="+mn-ea"/>
              </a:rPr>
              <a:t>請擇一使用</a:t>
            </a:r>
            <a:endParaRPr lang="en-US" altLang="zh-TW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17906C1-F909-574B-948A-58A08548E49C}"/>
              </a:ext>
            </a:extLst>
          </p:cNvPr>
          <p:cNvSpPr/>
          <p:nvPr/>
        </p:nvSpPr>
        <p:spPr>
          <a:xfrm>
            <a:off x="755576" y="3666510"/>
            <a:ext cx="53103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>
                <a:hlinkClick r:id="rId2"/>
              </a:rPr>
              <a:t>https://google.github.io/styleguide/cppguide.html</a:t>
            </a:r>
            <a:endParaRPr lang="zh-TW" altLang="en-US" sz="16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DA3E7D6-E283-4946-B7BB-8696E89A70B8}"/>
              </a:ext>
            </a:extLst>
          </p:cNvPr>
          <p:cNvSpPr/>
          <p:nvPr/>
        </p:nvSpPr>
        <p:spPr>
          <a:xfrm>
            <a:off x="755576" y="2708920"/>
            <a:ext cx="81369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>
                <a:hlinkClick r:id="rId3"/>
              </a:rPr>
              <a:t>https://www.bnext.com.tw/article/44961/developers-use-spaces-make-money-use-tabs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1528765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">
            <a:extLst>
              <a:ext uri="{FF2B5EF4-FFF2-40B4-BE49-F238E27FC236}">
                <a16:creationId xmlns:a16="http://schemas.microsoft.com/office/drawing/2014/main" id="{C78F4C60-FF94-1A43-9041-33CC9349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a typeface="新細明體" panose="02020500000000000000" pitchFamily="18" charset="-120"/>
              </a:rPr>
              <a:t>變數和函式名稱</a:t>
            </a:r>
            <a:r>
              <a:rPr lang="en-US" altLang="zh-TW" dirty="0">
                <a:ea typeface="新細明體" panose="02020500000000000000" pitchFamily="18" charset="-120"/>
              </a:rPr>
              <a:t>: 3 %</a:t>
            </a:r>
            <a:endParaRPr lang="zh-TW" altLang="en-US" dirty="0">
              <a:ea typeface="新細明體" panose="02020500000000000000" pitchFamily="18" charset="-120"/>
            </a:endParaRPr>
          </a:p>
        </p:txBody>
      </p:sp>
      <p:sp>
        <p:nvSpPr>
          <p:cNvPr id="8195" name="內容版面配置區 2">
            <a:extLst>
              <a:ext uri="{FF2B5EF4-FFF2-40B4-BE49-F238E27FC236}">
                <a16:creationId xmlns:a16="http://schemas.microsoft.com/office/drawing/2014/main" id="{CD6140A3-E0FE-8945-A601-AE9125D61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>
                <a:latin typeface="+mn-ea"/>
              </a:rPr>
              <a:t>你可以參考 </a:t>
            </a:r>
            <a:r>
              <a:rPr lang="en-US" altLang="zh-TW" dirty="0">
                <a:ea typeface="Cambria Math" panose="02040503050406030204" pitchFamily="18" charset="0"/>
              </a:rPr>
              <a:t>Google C++ Style Guide</a:t>
            </a:r>
          </a:p>
          <a:p>
            <a:endParaRPr lang="en-US" altLang="zh-TW" dirty="0">
              <a:latin typeface="+mn-ea"/>
            </a:endParaRPr>
          </a:p>
          <a:p>
            <a:r>
              <a:rPr lang="zh-TW" altLang="en-US" dirty="0">
                <a:latin typeface="+mn-ea"/>
              </a:rPr>
              <a:t>也可以參考</a:t>
            </a:r>
            <a:r>
              <a:rPr lang="en-US" altLang="zh-TW" dirty="0">
                <a:latin typeface="+mn-ea"/>
              </a:rPr>
              <a:t> </a:t>
            </a:r>
            <a:r>
              <a:rPr lang="en-US" altLang="zh-TW" dirty="0">
                <a:ea typeface="Cambria Math" panose="02040503050406030204" pitchFamily="18" charset="0"/>
              </a:rPr>
              <a:t>CMU C/C++ Coding Standard</a:t>
            </a:r>
            <a:endParaRPr lang="en-US" altLang="zh-TW" dirty="0">
              <a:latin typeface="+mn-ea"/>
            </a:endParaRPr>
          </a:p>
          <a:p>
            <a:endParaRPr lang="en-US" altLang="zh-TW" dirty="0">
              <a:latin typeface="+mn-ea"/>
            </a:endParaRPr>
          </a:p>
          <a:p>
            <a:endParaRPr lang="en-US" altLang="zh-TW" dirty="0">
              <a:latin typeface="+mn-ea"/>
            </a:endParaRPr>
          </a:p>
          <a:p>
            <a:r>
              <a:rPr lang="zh-TW" altLang="en-US" dirty="0">
                <a:latin typeface="+mn-ea"/>
              </a:rPr>
              <a:t>變數和函式命名規格也可以按照其他標準來進行</a:t>
            </a:r>
            <a:endParaRPr lang="en-US" altLang="zh-TW" dirty="0">
              <a:latin typeface="+mn-ea"/>
            </a:endParaRPr>
          </a:p>
          <a:p>
            <a:r>
              <a:rPr lang="zh-TW" altLang="en-US" dirty="0">
                <a:solidFill>
                  <a:srgbClr val="C00000"/>
                </a:solidFill>
                <a:latin typeface="+mn-ea"/>
              </a:rPr>
              <a:t>請向助教簡單介紹你所使用之規則</a:t>
            </a:r>
            <a:endParaRPr lang="en-US" altLang="zh-TW" dirty="0">
              <a:solidFill>
                <a:srgbClr val="C00000"/>
              </a:solidFill>
              <a:latin typeface="+mn-ea"/>
            </a:endParaRPr>
          </a:p>
          <a:p>
            <a:r>
              <a:rPr lang="zh-TW" altLang="en-US" dirty="0">
                <a:solidFill>
                  <a:srgbClr val="C00000"/>
                </a:solidFill>
                <a:latin typeface="+mn-ea"/>
              </a:rPr>
              <a:t>配合你所撰寫的程式碼來講解使用之規則</a:t>
            </a:r>
            <a:endParaRPr lang="en-US" altLang="zh-TW" dirty="0">
              <a:solidFill>
                <a:srgbClr val="C00000"/>
              </a:solidFill>
              <a:latin typeface="+mn-ea"/>
            </a:endParaRPr>
          </a:p>
          <a:p>
            <a:r>
              <a:rPr lang="zh-TW" altLang="en-US" dirty="0">
                <a:latin typeface="+mn-ea"/>
              </a:rPr>
              <a:t>千萬別命名無意義名稱</a:t>
            </a:r>
            <a:r>
              <a:rPr lang="en-US" altLang="zh-TW" dirty="0">
                <a:latin typeface="+mn-ea"/>
              </a:rPr>
              <a:t>, </a:t>
            </a:r>
            <a:r>
              <a:rPr lang="zh-TW" altLang="en-US" dirty="0">
                <a:latin typeface="+mn-ea"/>
              </a:rPr>
              <a:t>否則該項無得分</a:t>
            </a:r>
            <a:endParaRPr lang="en-US" altLang="zh-TW" dirty="0">
              <a:latin typeface="+mn-ea"/>
            </a:endParaRPr>
          </a:p>
          <a:p>
            <a:pPr lvl="1"/>
            <a:r>
              <a:rPr lang="zh-TW" altLang="en-US" sz="2400" dirty="0">
                <a:latin typeface="+mn-ea"/>
              </a:rPr>
              <a:t>例如</a:t>
            </a:r>
            <a:r>
              <a:rPr lang="en-US" altLang="zh-TW" sz="2400" dirty="0">
                <a:latin typeface="+mn-ea"/>
              </a:rPr>
              <a:t> </a:t>
            </a:r>
            <a:r>
              <a:rPr lang="en-US" altLang="zh-TW" sz="2400" dirty="0" err="1">
                <a:latin typeface="+mn-ea"/>
              </a:rPr>
              <a:t>int</a:t>
            </a:r>
            <a:r>
              <a:rPr lang="en-US" altLang="zh-TW" sz="2400" dirty="0">
                <a:latin typeface="+mn-ea"/>
              </a:rPr>
              <a:t> </a:t>
            </a:r>
            <a:r>
              <a:rPr lang="en-US" altLang="zh-TW" sz="2400" dirty="0" err="1">
                <a:latin typeface="+mn-ea"/>
              </a:rPr>
              <a:t>i</a:t>
            </a:r>
            <a:r>
              <a:rPr lang="en-US" altLang="zh-TW" sz="2400" dirty="0">
                <a:latin typeface="+mn-ea"/>
              </a:rPr>
              <a:t> ; </a:t>
            </a:r>
            <a:r>
              <a:rPr lang="zh-TW" altLang="en-US" sz="2400" dirty="0">
                <a:latin typeface="+mn-ea"/>
              </a:rPr>
              <a:t>和</a:t>
            </a:r>
            <a:r>
              <a:rPr lang="en-US" altLang="zh-TW" sz="2400" dirty="0">
                <a:latin typeface="+mn-ea"/>
              </a:rPr>
              <a:t> float j ;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B9692F1-5099-6A45-8C26-4CC88A36617F}"/>
              </a:ext>
            </a:extLst>
          </p:cNvPr>
          <p:cNvSpPr/>
          <p:nvPr/>
        </p:nvSpPr>
        <p:spPr>
          <a:xfrm>
            <a:off x="827584" y="3212976"/>
            <a:ext cx="64419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>
                <a:hlinkClick r:id="rId2"/>
              </a:rPr>
              <a:t>https://users.ece.cmu.edu/~eno/coding/CCodingStandard.html</a:t>
            </a:r>
            <a:endParaRPr lang="zh-TW" altLang="en-US" sz="16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4C30524-A020-694D-9C29-2FB837C0BC5A}"/>
              </a:ext>
            </a:extLst>
          </p:cNvPr>
          <p:cNvSpPr/>
          <p:nvPr/>
        </p:nvSpPr>
        <p:spPr>
          <a:xfrm>
            <a:off x="827584" y="2204864"/>
            <a:ext cx="53103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>
                <a:hlinkClick r:id="rId3"/>
              </a:rPr>
              <a:t>https://google.github.io/styleguide/cppguide.html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119062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">
            <a:extLst>
              <a:ext uri="{FF2B5EF4-FFF2-40B4-BE49-F238E27FC236}">
                <a16:creationId xmlns:a16="http://schemas.microsoft.com/office/drawing/2014/main" id="{C78F4C60-FF94-1A43-9041-33CC9349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ea typeface="新細明體" panose="02020500000000000000" pitchFamily="18" charset="-120"/>
              </a:rPr>
              <a:t>註解</a:t>
            </a:r>
            <a:r>
              <a:rPr lang="en-US" altLang="zh-TW" dirty="0">
                <a:ea typeface="新細明體" panose="02020500000000000000" pitchFamily="18" charset="-120"/>
              </a:rPr>
              <a:t>: 5 %</a:t>
            </a:r>
            <a:endParaRPr lang="zh-TW" altLang="en-US" dirty="0">
              <a:ea typeface="新細明體" panose="02020500000000000000" pitchFamily="18" charset="-120"/>
            </a:endParaRPr>
          </a:p>
        </p:txBody>
      </p:sp>
      <p:sp>
        <p:nvSpPr>
          <p:cNvPr id="8195" name="內容版面配置區 2">
            <a:extLst>
              <a:ext uri="{FF2B5EF4-FFF2-40B4-BE49-F238E27FC236}">
                <a16:creationId xmlns:a16="http://schemas.microsoft.com/office/drawing/2014/main" id="{CD6140A3-E0FE-8945-A601-AE9125D61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+mn-ea"/>
              </a:rPr>
              <a:t>可以使用中文撰寫註解</a:t>
            </a:r>
            <a:endParaRPr lang="en-US" altLang="zh-TW" dirty="0">
              <a:latin typeface="+mn-ea"/>
            </a:endParaRPr>
          </a:p>
          <a:p>
            <a:r>
              <a:rPr lang="zh-TW" altLang="en-US" dirty="0">
                <a:solidFill>
                  <a:srgbClr val="0070C0"/>
                </a:solidFill>
                <a:latin typeface="+mn-ea"/>
              </a:rPr>
              <a:t>盡量使用</a:t>
            </a:r>
            <a:r>
              <a:rPr lang="en-US" altLang="zh-TW" dirty="0">
                <a:solidFill>
                  <a:srgbClr val="0070C0"/>
                </a:solidFill>
                <a:ea typeface="Cambria Math" panose="02040503050406030204" pitchFamily="18" charset="0"/>
              </a:rPr>
              <a:t>//</a:t>
            </a:r>
          </a:p>
          <a:p>
            <a:pPr marL="0" indent="0">
              <a:buNone/>
            </a:pPr>
            <a:endParaRPr lang="en-US" altLang="zh-TW" dirty="0">
              <a:latin typeface="+mn-ea"/>
            </a:endParaRPr>
          </a:p>
          <a:p>
            <a:r>
              <a:rPr lang="zh-TW" altLang="en-US" dirty="0">
                <a:solidFill>
                  <a:srgbClr val="C00000"/>
                </a:solidFill>
                <a:latin typeface="+mn-ea"/>
              </a:rPr>
              <a:t>給每個</a:t>
            </a:r>
            <a:r>
              <a:rPr lang="en-US" altLang="zh-TW" dirty="0">
                <a:solidFill>
                  <a:srgbClr val="C00000"/>
                </a:solidFill>
                <a:latin typeface="+mn-ea"/>
              </a:rPr>
              <a:t> </a:t>
            </a:r>
            <a:r>
              <a:rPr lang="en-US" altLang="zh-TW" dirty="0">
                <a:solidFill>
                  <a:srgbClr val="C00000"/>
                </a:solidFill>
                <a:ea typeface="Cambria Math" panose="02040503050406030204" pitchFamily="18" charset="0"/>
              </a:rPr>
              <a:t>code block </a:t>
            </a:r>
            <a:r>
              <a:rPr lang="zh-TW" altLang="en-US" dirty="0">
                <a:solidFill>
                  <a:srgbClr val="C00000"/>
                </a:solidFill>
                <a:latin typeface="+mn-ea"/>
              </a:rPr>
              <a:t>寫上註解</a:t>
            </a:r>
            <a:endParaRPr lang="en-US" altLang="zh-TW" dirty="0">
              <a:solidFill>
                <a:srgbClr val="C00000"/>
              </a:solidFill>
              <a:latin typeface="+mn-ea"/>
            </a:endParaRPr>
          </a:p>
          <a:p>
            <a:r>
              <a:rPr lang="zh-TW" altLang="en-US" dirty="0">
                <a:latin typeface="+mn-ea"/>
              </a:rPr>
              <a:t>例如</a:t>
            </a:r>
            <a:r>
              <a:rPr lang="en-US" altLang="zh-TW" dirty="0">
                <a:ea typeface="Cambria Math" panose="02040503050406030204" pitchFamily="18" charset="0"/>
              </a:rPr>
              <a:t>:</a:t>
            </a:r>
            <a:r>
              <a:rPr lang="zh-TW" altLang="en-US" dirty="0">
                <a:latin typeface="+mn-ea"/>
              </a:rPr>
              <a:t>每個 </a:t>
            </a:r>
            <a:r>
              <a:rPr lang="en-US" altLang="zh-TW" dirty="0">
                <a:ea typeface="Cambria Math" panose="02040503050406030204" pitchFamily="18" charset="0"/>
              </a:rPr>
              <a:t>for/while </a:t>
            </a:r>
            <a:r>
              <a:rPr lang="zh-TW" altLang="en-US" dirty="0">
                <a:latin typeface="+mn-ea"/>
              </a:rPr>
              <a:t>迴圈</a:t>
            </a:r>
            <a:br>
              <a:rPr lang="en-US" altLang="zh-TW" dirty="0">
                <a:latin typeface="+mn-ea"/>
              </a:rPr>
            </a:br>
            <a:r>
              <a:rPr lang="zh-TW" altLang="en-US" dirty="0">
                <a:latin typeface="+mn-ea"/>
              </a:rPr>
              <a:t>每個函式宣告和實作等等</a:t>
            </a:r>
            <a:endParaRPr lang="en-US" altLang="zh-TW" dirty="0">
              <a:latin typeface="+mn-ea"/>
            </a:endParaRPr>
          </a:p>
          <a:p>
            <a:r>
              <a:rPr lang="zh-TW" altLang="en-US" dirty="0">
                <a:solidFill>
                  <a:srgbClr val="00B050"/>
                </a:solidFill>
                <a:latin typeface="+mn-ea"/>
              </a:rPr>
              <a:t>解釋該</a:t>
            </a:r>
            <a:r>
              <a:rPr lang="en-US" altLang="zh-TW" dirty="0">
                <a:solidFill>
                  <a:srgbClr val="00B050"/>
                </a:solidFill>
                <a:latin typeface="+mn-ea"/>
              </a:rPr>
              <a:t> </a:t>
            </a:r>
            <a:r>
              <a:rPr lang="en-US" altLang="zh-TW" dirty="0">
                <a:solidFill>
                  <a:srgbClr val="00B050"/>
                </a:solidFill>
                <a:ea typeface="Cambria Math" panose="02040503050406030204" pitchFamily="18" charset="0"/>
              </a:rPr>
              <a:t>code block</a:t>
            </a:r>
            <a:r>
              <a:rPr lang="en-US" altLang="zh-TW" dirty="0">
                <a:solidFill>
                  <a:srgbClr val="00B050"/>
                </a:solidFill>
                <a:latin typeface="+mn-ea"/>
              </a:rPr>
              <a:t> </a:t>
            </a:r>
            <a:r>
              <a:rPr lang="zh-TW" altLang="en-US" dirty="0">
                <a:solidFill>
                  <a:srgbClr val="00B050"/>
                </a:solidFill>
                <a:latin typeface="+mn-ea"/>
              </a:rPr>
              <a:t>的功能</a:t>
            </a:r>
            <a:endParaRPr lang="en-US" altLang="zh-TW" dirty="0">
              <a:solidFill>
                <a:srgbClr val="00B05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449964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標題 1">
            <a:extLst>
              <a:ext uri="{FF2B5EF4-FFF2-40B4-BE49-F238E27FC236}">
                <a16:creationId xmlns:a16="http://schemas.microsoft.com/office/drawing/2014/main" id="{ACBBFA4E-2578-CA4D-BFC9-285D6A65E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ea typeface="新細明體" panose="02020500000000000000" pitchFamily="18" charset="-120"/>
              </a:rPr>
              <a:t>作業繳交方式</a:t>
            </a:r>
          </a:p>
        </p:txBody>
      </p:sp>
      <p:sp>
        <p:nvSpPr>
          <p:cNvPr id="9219" name="內容版面配置區 2">
            <a:extLst>
              <a:ext uri="{FF2B5EF4-FFF2-40B4-BE49-F238E27FC236}">
                <a16:creationId xmlns:a16="http://schemas.microsoft.com/office/drawing/2014/main" id="{863224AC-2EAD-9647-BF64-E17A9C0C7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5203776"/>
          </a:xfrm>
        </p:spPr>
        <p:txBody>
          <a:bodyPr>
            <a:normAutofit/>
          </a:bodyPr>
          <a:lstStyle/>
          <a:p>
            <a:r>
              <a:rPr lang="zh-TW" altLang="en-US" dirty="0">
                <a:ea typeface="+mj-ea"/>
              </a:rPr>
              <a:t>上傳程式作業到</a:t>
            </a:r>
            <a:r>
              <a:rPr lang="en-US" altLang="zh-TW" dirty="0">
                <a:ea typeface="+mj-ea"/>
              </a:rPr>
              <a:t> </a:t>
            </a:r>
            <a:r>
              <a:rPr lang="en-US" altLang="zh-TW" dirty="0">
                <a:solidFill>
                  <a:srgbClr val="C00000"/>
                </a:solidFill>
                <a:ea typeface="+mj-ea"/>
              </a:rPr>
              <a:t>e-course2</a:t>
            </a:r>
            <a:endParaRPr lang="en-US" altLang="zh-TW" b="1" baseline="30000" dirty="0">
              <a:solidFill>
                <a:srgbClr val="C00000"/>
              </a:solidFill>
              <a:ea typeface="Cambria Math" panose="02040503050406030204" pitchFamily="18" charset="0"/>
            </a:endParaRPr>
          </a:p>
          <a:p>
            <a:pPr lvl="1"/>
            <a:r>
              <a:rPr lang="zh-TW" altLang="en-US" sz="2400" dirty="0">
                <a:latin typeface="Cambria Math" panose="02040503050406030204" pitchFamily="18" charset="0"/>
                <a:ea typeface="+mj-ea"/>
              </a:rPr>
              <a:t>繳交檔案請按照當次作業要求之格式</a:t>
            </a:r>
            <a:endParaRPr lang="en-US" altLang="zh-TW" sz="2400" dirty="0">
              <a:latin typeface="Cambria Math" panose="02040503050406030204" pitchFamily="18" charset="0"/>
              <a:ea typeface="+mj-ea"/>
            </a:endParaRPr>
          </a:p>
          <a:p>
            <a:pPr lvl="1"/>
            <a:r>
              <a:rPr lang="zh-TW" altLang="en-US" sz="2400" dirty="0">
                <a:latin typeface="Cambria Math" panose="02040503050406030204" pitchFamily="18" charset="0"/>
                <a:ea typeface="+mj-ea"/>
              </a:rPr>
              <a:t>作業繳交時間為</a:t>
            </a:r>
            <a:r>
              <a:rPr lang="zh-TW" altLang="en-US" sz="2400" dirty="0">
                <a:latin typeface="Cambria Math" panose="02040503050406030204" pitchFamily="18" charset="0"/>
              </a:rPr>
              <a:t>期限</a:t>
            </a:r>
            <a:r>
              <a:rPr lang="zh-TW" altLang="en-US" sz="2400" dirty="0">
                <a:latin typeface="Cambria Math" panose="02040503050406030204" pitchFamily="18" charset="0"/>
                <a:ea typeface="+mj-ea"/>
              </a:rPr>
              <a:t>當日 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23:59 </a:t>
            </a:r>
            <a:r>
              <a:rPr lang="zh-TW" altLang="en-US" sz="2400" dirty="0">
                <a:latin typeface="Cambria Math" panose="02040503050406030204" pitchFamily="18" charset="0"/>
                <a:ea typeface="+mj-ea"/>
              </a:rPr>
              <a:t>之前</a:t>
            </a:r>
            <a:r>
              <a:rPr lang="en-US" altLang="zh-TW" sz="2400" dirty="0">
                <a:latin typeface="Cambria Math" panose="02040503050406030204" pitchFamily="18" charset="0"/>
                <a:ea typeface="+mj-ea"/>
              </a:rPr>
              <a:t>(</a:t>
            </a:r>
            <a:r>
              <a:rPr lang="zh-TW" altLang="en-US" sz="2400" dirty="0">
                <a:latin typeface="Cambria Math" panose="02040503050406030204" pitchFamily="18" charset="0"/>
                <a:ea typeface="+mj-ea"/>
              </a:rPr>
              <a:t>期限課堂公布</a:t>
            </a:r>
            <a:r>
              <a:rPr lang="en-US" altLang="zh-TW" sz="2400" dirty="0">
                <a:latin typeface="Cambria Math" panose="02040503050406030204" pitchFamily="18" charset="0"/>
                <a:ea typeface="+mj-ea"/>
              </a:rPr>
              <a:t>)</a:t>
            </a:r>
          </a:p>
          <a:p>
            <a:pPr lvl="1"/>
            <a:r>
              <a:rPr lang="zh-TW" altLang="en-US" sz="2400" dirty="0">
                <a:latin typeface="Cambria Math" panose="02040503050406030204" pitchFamily="18" charset="0"/>
                <a:ea typeface="+mj-ea"/>
              </a:rPr>
              <a:t>大約</a:t>
            </a:r>
            <a:r>
              <a:rPr lang="en-US" altLang="zh-TW" sz="2400" dirty="0">
                <a:latin typeface="Cambria Math" panose="02040503050406030204" pitchFamily="18" charset="0"/>
                <a:ea typeface="+mj-ea"/>
              </a:rPr>
              <a:t> 5~6</a:t>
            </a:r>
            <a:r>
              <a:rPr lang="zh-TW" altLang="en-US" sz="2400" dirty="0">
                <a:latin typeface="Cambria Math" panose="02040503050406030204" pitchFamily="18" charset="0"/>
                <a:ea typeface="+mj-ea"/>
              </a:rPr>
              <a:t> </a:t>
            </a:r>
            <a:r>
              <a:rPr lang="zh-TW" altLang="en-US" sz="2400" dirty="0">
                <a:latin typeface="Cambria Math" panose="02040503050406030204" pitchFamily="18" charset="0"/>
              </a:rPr>
              <a:t>個作業</a:t>
            </a:r>
            <a:r>
              <a:rPr lang="en-US" altLang="zh-TW" sz="2400" dirty="0">
                <a:latin typeface="Cambria Math" panose="02040503050406030204" pitchFamily="18" charset="0"/>
              </a:rPr>
              <a:t>(</a:t>
            </a:r>
            <a:r>
              <a:rPr lang="zh-TW" altLang="en-US" sz="2400" dirty="0">
                <a:latin typeface="Cambria Math" panose="02040503050406030204" pitchFamily="18" charset="0"/>
              </a:rPr>
              <a:t>視當學期情況而定</a:t>
            </a:r>
            <a:r>
              <a:rPr lang="en-US" altLang="zh-TW" sz="2400" dirty="0">
                <a:latin typeface="Cambria Math" panose="02040503050406030204" pitchFamily="18" charset="0"/>
              </a:rPr>
              <a:t>)</a:t>
            </a:r>
          </a:p>
          <a:p>
            <a:pPr lvl="1"/>
            <a:r>
              <a:rPr lang="zh-TW" altLang="en-US" sz="2400" dirty="0">
                <a:solidFill>
                  <a:schemeClr val="bg1">
                    <a:lumMod val="65000"/>
                  </a:schemeClr>
                </a:solidFill>
              </a:rPr>
              <a:t>我也不會用</a:t>
            </a:r>
            <a:r>
              <a:rPr lang="en-US" altLang="zh-TW" sz="2400" dirty="0">
                <a:solidFill>
                  <a:schemeClr val="bg1">
                    <a:lumMod val="6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e-course2, </a:t>
            </a:r>
            <a:r>
              <a:rPr lang="zh-TW" altLang="en-US" sz="2400" dirty="0">
                <a:solidFill>
                  <a:schemeClr val="bg1">
                    <a:lumMod val="65000"/>
                  </a:schemeClr>
                </a:solidFill>
              </a:rPr>
              <a:t>一起研究吧</a:t>
            </a:r>
            <a:r>
              <a:rPr lang="en-US" altLang="zh-TW" sz="2400" dirty="0">
                <a:solidFill>
                  <a:schemeClr val="bg1">
                    <a:lumMod val="65000"/>
                  </a:schemeClr>
                </a:solidFill>
              </a:rPr>
              <a:t>~</a:t>
            </a:r>
            <a:r>
              <a:rPr lang="zh-TW" altLang="en-US" sz="2400" dirty="0">
                <a:solidFill>
                  <a:schemeClr val="bg1">
                    <a:lumMod val="65000"/>
                  </a:schemeClr>
                </a:solidFill>
              </a:rPr>
              <a:t>啾咪</a:t>
            </a:r>
            <a:endParaRPr lang="en-US" altLang="zh-TW" sz="3400" dirty="0">
              <a:solidFill>
                <a:schemeClr val="bg1">
                  <a:lumMod val="6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ea typeface="Cambria Math" panose="02040503050406030204" pitchFamily="18" charset="0"/>
              </a:rPr>
              <a:t>Demo</a:t>
            </a:r>
          </a:p>
          <a:p>
            <a:pPr lvl="1"/>
            <a:r>
              <a:rPr lang="zh-TW" altLang="en-US" sz="2400" dirty="0">
                <a:latin typeface="Cambria Math" panose="02040503050406030204" pitchFamily="18" charset="0"/>
                <a:ea typeface="+mj-ea"/>
              </a:rPr>
              <a:t>由助教另外安排時段，每人大約</a:t>
            </a:r>
            <a:r>
              <a:rPr lang="zh-TW" altLang="en-US" sz="2400" dirty="0">
                <a:latin typeface="Cambria Math" panose="02040503050406030204" pitchFamily="18" charset="0"/>
              </a:rPr>
              <a:t>大約</a:t>
            </a:r>
            <a:r>
              <a:rPr lang="en-US" altLang="zh-TW" sz="2400" dirty="0">
                <a:latin typeface="Cambria Math" panose="02040503050406030204" pitchFamily="18" charset="0"/>
              </a:rPr>
              <a:t>5~10</a:t>
            </a:r>
            <a:r>
              <a:rPr lang="zh-TW" altLang="en-US" sz="2400" dirty="0">
                <a:latin typeface="Cambria Math" panose="02040503050406030204" pitchFamily="18" charset="0"/>
              </a:rPr>
              <a:t>分鐘</a:t>
            </a:r>
            <a:endParaRPr lang="en-US" altLang="zh-TW" sz="2400" dirty="0">
              <a:latin typeface="Cambria Math" panose="02040503050406030204" pitchFamily="18" charset="0"/>
              <a:ea typeface="+mj-ea"/>
            </a:endParaRPr>
          </a:p>
          <a:p>
            <a:pPr lvl="1"/>
            <a:r>
              <a:rPr lang="zh-TW" altLang="en-US" sz="2400" dirty="0">
                <a:latin typeface="Cambria Math" panose="02040503050406030204" pitchFamily="18" charset="0"/>
              </a:rPr>
              <a:t>助教檢測程式正確後，</a:t>
            </a:r>
            <a:r>
              <a:rPr lang="zh-TW" altLang="en-US" sz="2400" dirty="0">
                <a:latin typeface="Cambria Math" panose="02040503050406030204" pitchFamily="18" charset="0"/>
                <a:ea typeface="+mj-ea"/>
              </a:rPr>
              <a:t>學生講解程式碼並回答問題</a:t>
            </a:r>
            <a:endParaRPr lang="en-US" altLang="zh-TW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</a:pPr>
            <a:r>
              <a:rPr lang="zh-TW" altLang="en-US" sz="2400" dirty="0">
                <a:latin typeface="Cambria Math" panose="02040503050406030204" pitchFamily="18" charset="0"/>
                <a:ea typeface="+mj-ea"/>
              </a:rPr>
              <a:t>由助教研判熟悉度決定是否扣分</a:t>
            </a:r>
            <a:endParaRPr lang="en-US" altLang="zh-TW" sz="2400" dirty="0">
              <a:latin typeface="Cambria Math" panose="02040503050406030204" pitchFamily="18" charset="0"/>
              <a:ea typeface="+mj-ea"/>
            </a:endParaRPr>
          </a:p>
          <a:p>
            <a:pPr lvl="1">
              <a:lnSpc>
                <a:spcPct val="90000"/>
              </a:lnSpc>
            </a:pPr>
            <a:r>
              <a:rPr lang="zh-TW" altLang="en-US" sz="2400" b="1" dirty="0">
                <a:solidFill>
                  <a:srgbClr val="C00000"/>
                </a:solidFill>
                <a:latin typeface="Cambria Math" panose="02040503050406030204" pitchFamily="18" charset="0"/>
                <a:ea typeface="+mj-ea"/>
              </a:rPr>
              <a:t>抓到抄襲直接當掉</a:t>
            </a:r>
            <a:endParaRPr lang="en-US" altLang="zh-TW" sz="2400" b="1" dirty="0">
              <a:solidFill>
                <a:srgbClr val="C000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2A21A0EF-1805-AD4C-92BD-4DA27E7343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zh-CN" altLang="en-US" dirty="0">
                <a:ea typeface="新細明體" panose="02020500000000000000" pitchFamily="18" charset="-120"/>
              </a:rPr>
              <a:t>加分</a:t>
            </a:r>
            <a:endParaRPr lang="en-US" altLang="zh-TW" dirty="0">
              <a:ea typeface="新細明體" panose="02020500000000000000" pitchFamily="18" charset="-120"/>
            </a:endParaRP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DFFEBC5C-C088-634B-BD45-BACF687DBE3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412777"/>
            <a:ext cx="7886700" cy="5256584"/>
          </a:xfrm>
          <a:noFill/>
        </p:spPr>
        <p:txBody>
          <a:bodyPr>
            <a:normAutofit/>
          </a:bodyPr>
          <a:lstStyle/>
          <a:p>
            <a:r>
              <a:rPr lang="zh-TW" altLang="en-US" sz="2400" dirty="0">
                <a:ea typeface="+mj-ea"/>
              </a:rPr>
              <a:t>比賽加分</a:t>
            </a:r>
            <a:r>
              <a:rPr lang="en-US" altLang="zh-TW" sz="2400" dirty="0">
                <a:ea typeface="Cambria Math" panose="02040503050406030204" pitchFamily="18" charset="0"/>
              </a:rPr>
              <a:t>(</a:t>
            </a:r>
            <a:r>
              <a:rPr lang="zh-TW" altLang="en-US" sz="2400" dirty="0">
                <a:ea typeface="+mj-ea"/>
              </a:rPr>
              <a:t>最多加</a:t>
            </a:r>
            <a:r>
              <a:rPr lang="en-US" altLang="zh-TW" sz="2400" dirty="0">
                <a:ea typeface="Cambria Math" panose="02040503050406030204" pitchFamily="18" charset="0"/>
              </a:rPr>
              <a:t>10</a:t>
            </a:r>
            <a:r>
              <a:rPr lang="zh-TW" altLang="en-US" sz="2400" dirty="0">
                <a:ea typeface="+mj-ea"/>
              </a:rPr>
              <a:t>分</a:t>
            </a:r>
            <a:r>
              <a:rPr lang="en-US" altLang="zh-TW" sz="2400" dirty="0">
                <a:ea typeface="Cambria Math" panose="02040503050406030204" pitchFamily="18" charset="0"/>
              </a:rPr>
              <a:t>): </a:t>
            </a:r>
            <a:r>
              <a:rPr lang="en-US" altLang="zh-TW" sz="2400" dirty="0">
                <a:solidFill>
                  <a:srgbClr val="C00000"/>
                </a:solidFill>
                <a:ea typeface="Cambria Math" panose="02040503050406030204" pitchFamily="18" charset="0"/>
              </a:rPr>
              <a:t>9/9 </a:t>
            </a:r>
            <a:r>
              <a:rPr lang="zh-TW" altLang="en-US" sz="2400" dirty="0">
                <a:solidFill>
                  <a:srgbClr val="C00000"/>
                </a:solidFill>
                <a:ea typeface="Cambria Math" panose="02040503050406030204" pitchFamily="18" charset="0"/>
              </a:rPr>
              <a:t>起採計</a:t>
            </a:r>
            <a:endParaRPr lang="en-US" altLang="zh-TW" sz="2400" dirty="0">
              <a:solidFill>
                <a:srgbClr val="C00000"/>
              </a:solidFill>
              <a:ea typeface="Cambria Math" panose="02040503050406030204" pitchFamily="18" charset="0"/>
            </a:endParaRPr>
          </a:p>
          <a:p>
            <a:pPr lvl="1"/>
            <a:r>
              <a:rPr lang="zh-TW" altLang="en-US" sz="2000" dirty="0">
                <a:latin typeface="Cambria Math" panose="02040503050406030204" pitchFamily="18" charset="0"/>
                <a:ea typeface="+mj-ea"/>
              </a:rPr>
              <a:t>成大每月線上比賽</a:t>
            </a:r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zh-TW" altLang="en-US" sz="2000" dirty="0">
                <a:latin typeface="Cambria Math" panose="02040503050406030204" pitchFamily="18" charset="0"/>
                <a:ea typeface="+mj-ea"/>
              </a:rPr>
              <a:t>前三名</a:t>
            </a:r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2%, 4-10: 1%)</a:t>
            </a:r>
          </a:p>
          <a:p>
            <a:pPr lvl="1"/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NCPC, ICPC </a:t>
            </a:r>
            <a:r>
              <a:rPr lang="zh-TW" altLang="en-US" sz="2000" dirty="0">
                <a:latin typeface="Cambria Math" panose="02040503050406030204" pitchFamily="18" charset="0"/>
                <a:ea typeface="+mj-ea"/>
              </a:rPr>
              <a:t>前十名</a:t>
            </a:r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(5%) </a:t>
            </a:r>
            <a:r>
              <a:rPr lang="zh-TW" altLang="en-US" sz="2000" dirty="0">
                <a:latin typeface="Cambria Math" panose="02040503050406030204" pitchFamily="18" charset="0"/>
                <a:ea typeface="+mj-ea"/>
              </a:rPr>
              <a:t>前</a:t>
            </a:r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20</a:t>
            </a:r>
            <a:r>
              <a:rPr lang="zh-TW" altLang="en-US" sz="2000" dirty="0">
                <a:latin typeface="Cambria Math" panose="02040503050406030204" pitchFamily="18" charset="0"/>
                <a:ea typeface="+mj-ea"/>
              </a:rPr>
              <a:t>名</a:t>
            </a:r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(2%)</a:t>
            </a:r>
          </a:p>
          <a:p>
            <a:pPr lvl="1"/>
            <a:r>
              <a:rPr lang="zh-TW" altLang="en-US" sz="2000" dirty="0">
                <a:latin typeface="Cambria Math" panose="02040503050406030204" pitchFamily="18" charset="0"/>
                <a:ea typeface="+mj-ea"/>
              </a:rPr>
              <a:t>成大正式賽</a:t>
            </a:r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zh-TW" altLang="en-US" sz="2000" dirty="0">
                <a:latin typeface="Cambria Math" panose="02040503050406030204" pitchFamily="18" charset="0"/>
                <a:ea typeface="+mj-ea"/>
              </a:rPr>
              <a:t>前三名</a:t>
            </a:r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4%, 4-10: 2%)</a:t>
            </a:r>
          </a:p>
          <a:p>
            <a:pPr lvl="1"/>
            <a:r>
              <a:rPr lang="zh-TW" altLang="en-US" sz="2000" dirty="0">
                <a:solidFill>
                  <a:srgbClr val="C00000"/>
                </a:solidFill>
                <a:latin typeface="Cambria Math" panose="02040503050406030204" pitchFamily="18" charset="0"/>
              </a:rPr>
              <a:t>中正校內比賽</a:t>
            </a:r>
            <a:r>
              <a:rPr lang="en-US" altLang="zh-TW" sz="2000" dirty="0">
                <a:solidFill>
                  <a:srgbClr val="C00000"/>
                </a:solidFill>
                <a:latin typeface="Cambria Math" panose="02040503050406030204" pitchFamily="18" charset="0"/>
              </a:rPr>
              <a:t>(</a:t>
            </a:r>
            <a:r>
              <a:rPr lang="zh-TW" altLang="en-US" sz="2000" dirty="0">
                <a:solidFill>
                  <a:srgbClr val="C00000"/>
                </a:solidFill>
                <a:latin typeface="Cambria Math" panose="02040503050406030204" pitchFamily="18" charset="0"/>
              </a:rPr>
              <a:t>前三名</a:t>
            </a:r>
            <a:r>
              <a:rPr lang="en-US" altLang="zh-TW" sz="2000" dirty="0">
                <a:solidFill>
                  <a:srgbClr val="C00000"/>
                </a:solidFill>
                <a:latin typeface="Cambria Math" panose="02040503050406030204" pitchFamily="18" charset="0"/>
              </a:rPr>
              <a:t>1%)</a:t>
            </a:r>
            <a:endParaRPr lang="en-US" altLang="zh-TW" sz="2000" dirty="0">
              <a:solidFill>
                <a:srgbClr val="C000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zh-TW" altLang="en-US" sz="2400" dirty="0"/>
              <a:t>線上題庫</a:t>
            </a:r>
            <a:r>
              <a:rPr lang="en-US" altLang="zh-TW" sz="2400" dirty="0">
                <a:ea typeface="Cambria Math" panose="02040503050406030204" pitchFamily="18" charset="0"/>
              </a:rPr>
              <a:t>(</a:t>
            </a:r>
            <a:r>
              <a:rPr lang="zh-TW" altLang="en-US" sz="2400" dirty="0"/>
              <a:t>最多加</a:t>
            </a:r>
            <a:r>
              <a:rPr lang="en-US" altLang="zh-TW" sz="2400" dirty="0">
                <a:ea typeface="Cambria Math" panose="02040503050406030204" pitchFamily="18" charset="0"/>
              </a:rPr>
              <a:t>10</a:t>
            </a:r>
            <a:r>
              <a:rPr lang="zh-TW" altLang="en-US" sz="2400" dirty="0"/>
              <a:t>分</a:t>
            </a:r>
            <a:r>
              <a:rPr lang="en-US" altLang="zh-TW" sz="2400" dirty="0">
                <a:ea typeface="Cambria Math" panose="02040503050406030204" pitchFamily="18" charset="0"/>
              </a:rPr>
              <a:t>):</a:t>
            </a:r>
          </a:p>
          <a:p>
            <a:pPr lvl="1"/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  <a:hlinkClick r:id="rId3"/>
              </a:rPr>
              <a:t>http://e-tutor.itsa.org.tw/e-Tutor/</a:t>
            </a:r>
            <a:endParaRPr lang="en-US" altLang="zh-TW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/>
            <a:r>
              <a:rPr lang="zh-TW" altLang="en-US" sz="2000" dirty="0">
                <a:latin typeface="Cambria Math" panose="02040503050406030204" pitchFamily="18" charset="0"/>
              </a:rPr>
              <a:t>解答一題</a:t>
            </a:r>
            <a:r>
              <a:rPr lang="en-US" altLang="zh-TW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0.3</a:t>
            </a:r>
            <a:r>
              <a:rPr lang="zh-TW" altLang="en-US" sz="2000" dirty="0">
                <a:latin typeface="Cambria Math" panose="02040503050406030204" pitchFamily="18" charset="0"/>
              </a:rPr>
              <a:t>分</a:t>
            </a:r>
            <a:endParaRPr lang="en-US" altLang="zh-TW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/>
            <a:r>
              <a:rPr lang="zh-TW" altLang="en-US" sz="2000" dirty="0">
                <a:latin typeface="Cambria Math" panose="02040503050406030204" pitchFamily="18" charset="0"/>
              </a:rPr>
              <a:t>保留程式碼於</a:t>
            </a:r>
            <a:r>
              <a:rPr lang="en-US" altLang="zh-TW" sz="2000" dirty="0" err="1">
                <a:latin typeface="Cambria Math" panose="02040503050406030204" pitchFamily="18" charset="0"/>
              </a:rPr>
              <a:t>github</a:t>
            </a:r>
            <a:r>
              <a:rPr lang="zh-TW" altLang="en-US" sz="2000" dirty="0">
                <a:latin typeface="Cambria Math" panose="02040503050406030204" pitchFamily="18" charset="0"/>
              </a:rPr>
              <a:t>，期末抽問程式碼，</a:t>
            </a:r>
            <a:r>
              <a:rPr lang="zh-TW" altLang="en-US" sz="2000" dirty="0">
                <a:solidFill>
                  <a:srgbClr val="C00000"/>
                </a:solidFill>
                <a:latin typeface="Cambria Math" panose="02040503050406030204" pitchFamily="18" charset="0"/>
              </a:rPr>
              <a:t>抄襲直接當掉</a:t>
            </a:r>
            <a:endParaRPr lang="en-US" altLang="zh-TW" sz="400" dirty="0">
              <a:solidFill>
                <a:srgbClr val="C000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TW" sz="2400" dirty="0" err="1">
                <a:ea typeface="Cambria Math" panose="02040503050406030204" pitchFamily="18" charset="0"/>
              </a:rPr>
              <a:t>Kahoot</a:t>
            </a:r>
            <a:r>
              <a:rPr lang="en-US" altLang="zh-TW" sz="2400" dirty="0">
                <a:ea typeface="Cambria Math" panose="02040503050406030204" pitchFamily="18" charset="0"/>
              </a:rPr>
              <a:t>!</a:t>
            </a:r>
            <a:r>
              <a:rPr lang="zh-TW" altLang="en-US" sz="2400" dirty="0">
                <a:ea typeface="Cambria Math" panose="02040503050406030204" pitchFamily="18" charset="0"/>
              </a:rPr>
              <a:t> </a:t>
            </a:r>
            <a:r>
              <a:rPr lang="zh-TW" altLang="en-US" sz="2400" dirty="0"/>
              <a:t>每次取</a:t>
            </a:r>
            <a:r>
              <a:rPr lang="zh-TW" altLang="en-US" sz="2400" dirty="0">
                <a:solidFill>
                  <a:srgbClr val="C00000"/>
                </a:solidFill>
              </a:rPr>
              <a:t>前五名加</a:t>
            </a:r>
            <a:r>
              <a:rPr lang="en-US" altLang="zh-TW" sz="2400" dirty="0">
                <a:solidFill>
                  <a:srgbClr val="C00000"/>
                </a:solidFill>
                <a:ea typeface="Cambria Math" panose="02040503050406030204" pitchFamily="18" charset="0"/>
              </a:rPr>
              <a:t> 1 </a:t>
            </a:r>
            <a:r>
              <a:rPr lang="zh-TW" altLang="en-US" sz="2400" dirty="0">
                <a:solidFill>
                  <a:srgbClr val="C00000"/>
                </a:solidFill>
              </a:rPr>
              <a:t>分</a:t>
            </a:r>
            <a:r>
              <a:rPr lang="en-US" altLang="zh-TW" sz="2400" dirty="0"/>
              <a:t>(</a:t>
            </a:r>
            <a:r>
              <a:rPr lang="zh-TW" altLang="en-US" sz="2400" dirty="0"/>
              <a:t>實驗性質</a:t>
            </a:r>
            <a:r>
              <a:rPr lang="en-US" altLang="zh-TW" sz="2400" dirty="0"/>
              <a:t>)</a:t>
            </a:r>
            <a:endParaRPr lang="en-US" altLang="zh-TW" sz="2400" dirty="0">
              <a:latin typeface="+mn-ea"/>
            </a:endParaRPr>
          </a:p>
          <a:p>
            <a:pPr lvl="1"/>
            <a:r>
              <a:rPr lang="zh-TW" altLang="en-US" sz="2200" dirty="0">
                <a:latin typeface="Cambria Math" panose="02040503050406030204" pitchFamily="18" charset="0"/>
              </a:rPr>
              <a:t>手機請安裝</a:t>
            </a:r>
            <a:r>
              <a:rPr lang="en-US" altLang="zh-TW" sz="2200" dirty="0">
                <a:latin typeface="Cambria Math" panose="02040503050406030204" pitchFamily="18" charset="0"/>
              </a:rPr>
              <a:t> </a:t>
            </a:r>
            <a:r>
              <a:rPr lang="en-US" altLang="zh-TW" sz="22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Kahoot</a:t>
            </a:r>
            <a:r>
              <a:rPr lang="en-US" altLang="zh-TW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! APP</a:t>
            </a:r>
          </a:p>
          <a:p>
            <a:pPr lvl="1"/>
            <a:r>
              <a:rPr lang="zh-CN" altLang="en-US" sz="2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筆電請連結</a:t>
            </a:r>
            <a:r>
              <a:rPr lang="zh-TW" altLang="en-US" sz="2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https://</a:t>
            </a:r>
            <a:r>
              <a:rPr lang="en-US" altLang="zh-CN" sz="22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kahoot.it</a:t>
            </a:r>
            <a:r>
              <a:rPr lang="en-US" altLang="zh-CN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3628371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標題 1">
            <a:extLst>
              <a:ext uri="{FF2B5EF4-FFF2-40B4-BE49-F238E27FC236}">
                <a16:creationId xmlns:a16="http://schemas.microsoft.com/office/drawing/2014/main" id="{36157C31-A035-A143-9D9B-172DCD90C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About this course</a:t>
            </a:r>
            <a:endParaRPr lang="zh-TW" altLang="en-US">
              <a:ea typeface="新細明體" panose="02020500000000000000" pitchFamily="18" charset="-120"/>
            </a:endParaRPr>
          </a:p>
        </p:txBody>
      </p:sp>
      <p:sp>
        <p:nvSpPr>
          <p:cNvPr id="13315" name="內容版面配置區 2">
            <a:extLst>
              <a:ext uri="{FF2B5EF4-FFF2-40B4-BE49-F238E27FC236}">
                <a16:creationId xmlns:a16="http://schemas.microsoft.com/office/drawing/2014/main" id="{F69FC7DF-7AAA-1248-9794-A87679448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ea typeface="Cambria Math" panose="02040503050406030204" pitchFamily="18" charset="0"/>
              </a:rPr>
              <a:t>What we shall learn</a:t>
            </a:r>
          </a:p>
          <a:p>
            <a:pPr lvl="1"/>
            <a:r>
              <a:rPr lang="zh-CN" altLang="en-US" sz="2400" strike="sngStrike" dirty="0">
                <a:latin typeface="Cambria Math" panose="02040503050406030204" pitchFamily="18" charset="0"/>
                <a:ea typeface="Cambria Math" panose="02040503050406030204" pitchFamily="18" charset="0"/>
              </a:rPr>
              <a:t>老師講的冷笑話</a:t>
            </a:r>
            <a:endParaRPr lang="en-US" altLang="zh-TW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Array and structure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Stack and queue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Linked list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Tree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Graph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Sorting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Hashing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  <a:endParaRPr lang="zh-TW" altLang="en-US" dirty="0">
              <a:latin typeface="Cambria Math" panose="02040503050406030204" pitchFamily="18" charset="0"/>
              <a:ea typeface="新細明體" panose="02020500000000000000" pitchFamily="18" charset="-12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標題 1">
            <a:extLst>
              <a:ext uri="{FF2B5EF4-FFF2-40B4-BE49-F238E27FC236}">
                <a16:creationId xmlns:a16="http://schemas.microsoft.com/office/drawing/2014/main" id="{CC466C54-F191-AC40-BBF3-6100D8E95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About this course</a:t>
            </a:r>
            <a:endParaRPr lang="zh-TW" altLang="en-US">
              <a:ea typeface="新細明體" panose="02020500000000000000" pitchFamily="18" charset="-120"/>
            </a:endParaRPr>
          </a:p>
        </p:txBody>
      </p:sp>
      <p:sp>
        <p:nvSpPr>
          <p:cNvPr id="14339" name="內容版面配置區 2">
            <a:extLst>
              <a:ext uri="{FF2B5EF4-FFF2-40B4-BE49-F238E27FC236}">
                <a16:creationId xmlns:a16="http://schemas.microsoft.com/office/drawing/2014/main" id="{FE0DC8DC-8498-F644-89D3-CB8DA8967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71727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ea typeface="Cambria Math" panose="02040503050406030204" pitchFamily="18" charset="0"/>
              </a:rPr>
              <a:t>The </a:t>
            </a:r>
            <a:r>
              <a:rPr lang="en-US" altLang="zh-TW" sz="2800" dirty="0">
                <a:solidFill>
                  <a:srgbClr val="0070C0"/>
                </a:solidFill>
                <a:ea typeface="Cambria Math" panose="02040503050406030204" pitchFamily="18" charset="0"/>
              </a:rPr>
              <a:t>first two chapters are easy </a:t>
            </a:r>
            <a:r>
              <a:rPr lang="en-US" altLang="zh-TW" sz="2800" dirty="0">
                <a:ea typeface="Cambria Math" panose="02040503050406030204" pitchFamily="18" charset="0"/>
              </a:rPr>
              <a:t>and familiar to those who are good at basic programming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We shall </a:t>
            </a:r>
            <a:r>
              <a:rPr lang="en-US" altLang="zh-TW" sz="2400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review them quickly</a:t>
            </a:r>
          </a:p>
          <a:p>
            <a:pPr lvl="1"/>
            <a:r>
              <a:rPr lang="zh-CN" altLang="en-US" sz="2400" strike="sngStrike" dirty="0">
                <a:latin typeface="Cambria Math" panose="02040503050406030204" pitchFamily="18" charset="0"/>
                <a:ea typeface="Cambria Math" panose="02040503050406030204" pitchFamily="18" charset="0"/>
              </a:rPr>
              <a:t>謎之音：不～講慢一點</a:t>
            </a:r>
            <a:endParaRPr lang="en-US" altLang="zh-TW" sz="2400" strike="sngStrike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en-US" altLang="zh-TW" sz="2800" dirty="0">
              <a:ea typeface="Cambria Math" panose="02040503050406030204" pitchFamily="18" charset="0"/>
            </a:endParaRPr>
          </a:p>
          <a:p>
            <a:r>
              <a:rPr lang="en-US" altLang="zh-TW" sz="2800" dirty="0">
                <a:ea typeface="Cambria Math" panose="02040503050406030204" pitchFamily="18" charset="0"/>
              </a:rPr>
              <a:t>We shall </a:t>
            </a:r>
            <a:r>
              <a:rPr lang="en-US" altLang="zh-TW" sz="2800" dirty="0">
                <a:solidFill>
                  <a:srgbClr val="00B050"/>
                </a:solidFill>
                <a:ea typeface="Cambria Math" panose="02040503050406030204" pitchFamily="18" charset="0"/>
              </a:rPr>
              <a:t>focu</a:t>
            </a:r>
            <a:r>
              <a:rPr lang="en-US" altLang="zh-TW" dirty="0">
                <a:solidFill>
                  <a:srgbClr val="00B050"/>
                </a:solidFill>
                <a:ea typeface="Cambria Math" panose="02040503050406030204" pitchFamily="18" charset="0"/>
              </a:rPr>
              <a:t>s on</a:t>
            </a:r>
            <a:endParaRPr lang="en-US" altLang="zh-TW" sz="2800" dirty="0">
              <a:solidFill>
                <a:srgbClr val="00B050"/>
              </a:solidFill>
              <a:ea typeface="Cambria Math" panose="02040503050406030204" pitchFamily="18" charset="0"/>
            </a:endParaRP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Chapter 5: BST, find-and-union, priority queue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Chapter 6: applications of the above data structures in graph algorithms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Chapter 7: sorting</a:t>
            </a:r>
          </a:p>
          <a:p>
            <a:pPr lvl="1"/>
            <a:r>
              <a:rPr lang="zh-CN" altLang="en-US" sz="2400" strike="sngStrike" dirty="0">
                <a:latin typeface="Cambria Math" panose="02040503050406030204" pitchFamily="18" charset="0"/>
                <a:ea typeface="Cambria Math" panose="02040503050406030204" pitchFamily="18" charset="0"/>
              </a:rPr>
              <a:t>謎之音表示水深火熱中</a:t>
            </a:r>
            <a:endParaRPr lang="en-US" altLang="zh-TW" sz="2400" strike="sngStrike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/>
            <a:endParaRPr lang="en-US" altLang="zh-TW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zh-TW" altLang="en-US" sz="2800" dirty="0">
              <a:ea typeface="新細明體" panose="02020500000000000000" pitchFamily="18" charset="-12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93" name="群組 15392">
            <a:extLst>
              <a:ext uri="{FF2B5EF4-FFF2-40B4-BE49-F238E27FC236}">
                <a16:creationId xmlns:a16="http://schemas.microsoft.com/office/drawing/2014/main" id="{F26568E7-1430-094F-9930-9F72FCFFA6E6}"/>
              </a:ext>
            </a:extLst>
          </p:cNvPr>
          <p:cNvGrpSpPr/>
          <p:nvPr/>
        </p:nvGrpSpPr>
        <p:grpSpPr>
          <a:xfrm>
            <a:off x="827584" y="1145233"/>
            <a:ext cx="7365521" cy="4890622"/>
            <a:chOff x="614624" y="957906"/>
            <a:chExt cx="7365521" cy="4890622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6D01CD6B-6FD8-6F4D-A4FB-D10679AEF22E}"/>
                </a:ext>
              </a:extLst>
            </p:cNvPr>
            <p:cNvSpPr/>
            <p:nvPr/>
          </p:nvSpPr>
          <p:spPr>
            <a:xfrm>
              <a:off x="3591208" y="957906"/>
              <a:ext cx="1584176" cy="52268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dirty="0"/>
                <a:t>程式設計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46B5F59-C4DD-E645-BAF3-48D0DC078137}"/>
                </a:ext>
              </a:extLst>
            </p:cNvPr>
            <p:cNvSpPr/>
            <p:nvPr/>
          </p:nvSpPr>
          <p:spPr>
            <a:xfrm>
              <a:off x="3591208" y="2305569"/>
              <a:ext cx="1584176" cy="5225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dirty="0"/>
                <a:t>資料結構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AC08204-F0D4-C940-8D0E-83A45E7B94B5}"/>
                </a:ext>
              </a:extLst>
            </p:cNvPr>
            <p:cNvSpPr/>
            <p:nvPr/>
          </p:nvSpPr>
          <p:spPr>
            <a:xfrm>
              <a:off x="2965968" y="3692384"/>
              <a:ext cx="2834655" cy="63350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dirty="0"/>
                <a:t>物件導向程式設計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E2FC1FE-A5D1-6247-BEAA-F9C81D70FE7B}"/>
                </a:ext>
              </a:extLst>
            </p:cNvPr>
            <p:cNvSpPr/>
            <p:nvPr/>
          </p:nvSpPr>
          <p:spPr>
            <a:xfrm>
              <a:off x="6196667" y="3697110"/>
              <a:ext cx="1598973" cy="62869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dirty="0"/>
                <a:t>計算方法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46320760-6CD7-FD4E-B253-57B91388AF19}"/>
                </a:ext>
              </a:extLst>
            </p:cNvPr>
            <p:cNvSpPr/>
            <p:nvPr/>
          </p:nvSpPr>
          <p:spPr>
            <a:xfrm>
              <a:off x="697296" y="3692384"/>
              <a:ext cx="1872628" cy="62869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dirty="0"/>
                <a:t>系統程式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D58319F-C8D9-994A-8E31-658EA8C2B9A4}"/>
                </a:ext>
              </a:extLst>
            </p:cNvPr>
            <p:cNvSpPr/>
            <p:nvPr/>
          </p:nvSpPr>
          <p:spPr>
            <a:xfrm>
              <a:off x="614624" y="5147756"/>
              <a:ext cx="2037969" cy="7007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dirty="0"/>
                <a:t>作業系統</a:t>
              </a:r>
              <a:endParaRPr kumimoji="1" lang="en-US" altLang="zh-TW" dirty="0"/>
            </a:p>
          </p:txBody>
        </p:sp>
        <p:cxnSp>
          <p:nvCxnSpPr>
            <p:cNvPr id="6" name="直線箭頭接點 5">
              <a:extLst>
                <a:ext uri="{FF2B5EF4-FFF2-40B4-BE49-F238E27FC236}">
                  <a16:creationId xmlns:a16="http://schemas.microsoft.com/office/drawing/2014/main" id="{7191444A-1AD1-B041-BC46-1168D6F8D7EF}"/>
                </a:ext>
              </a:extLst>
            </p:cNvPr>
            <p:cNvCxnSpPr>
              <a:cxnSpLocks/>
              <a:stCxn id="3" idx="2"/>
              <a:endCxn id="7" idx="0"/>
            </p:cNvCxnSpPr>
            <p:nvPr/>
          </p:nvCxnSpPr>
          <p:spPr>
            <a:xfrm>
              <a:off x="4383296" y="1480589"/>
              <a:ext cx="0" cy="82498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直線箭頭接點 21">
              <a:extLst>
                <a:ext uri="{FF2B5EF4-FFF2-40B4-BE49-F238E27FC236}">
                  <a16:creationId xmlns:a16="http://schemas.microsoft.com/office/drawing/2014/main" id="{6846908F-A3FF-EC47-A580-7E4B1847EC9C}"/>
                </a:ext>
              </a:extLst>
            </p:cNvPr>
            <p:cNvCxnSpPr>
              <a:cxnSpLocks/>
              <a:stCxn id="7" idx="2"/>
              <a:endCxn id="9" idx="0"/>
            </p:cNvCxnSpPr>
            <p:nvPr/>
          </p:nvCxnSpPr>
          <p:spPr>
            <a:xfrm>
              <a:off x="4383296" y="2828151"/>
              <a:ext cx="2612858" cy="86895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直線箭頭接點 34">
              <a:extLst>
                <a:ext uri="{FF2B5EF4-FFF2-40B4-BE49-F238E27FC236}">
                  <a16:creationId xmlns:a16="http://schemas.microsoft.com/office/drawing/2014/main" id="{C7AA4F03-D08C-E74F-B5BA-46EDA24FFE3C}"/>
                </a:ext>
              </a:extLst>
            </p:cNvPr>
            <p:cNvCxnSpPr>
              <a:cxnSpLocks/>
              <a:stCxn id="7" idx="2"/>
              <a:endCxn id="8" idx="0"/>
            </p:cNvCxnSpPr>
            <p:nvPr/>
          </p:nvCxnSpPr>
          <p:spPr>
            <a:xfrm>
              <a:off x="4383296" y="2828151"/>
              <a:ext cx="0" cy="86423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直線箭頭接點 38">
              <a:extLst>
                <a:ext uri="{FF2B5EF4-FFF2-40B4-BE49-F238E27FC236}">
                  <a16:creationId xmlns:a16="http://schemas.microsoft.com/office/drawing/2014/main" id="{A94AA810-7288-A547-8890-1DD5183C5235}"/>
                </a:ext>
              </a:extLst>
            </p:cNvPr>
            <p:cNvCxnSpPr>
              <a:cxnSpLocks/>
              <a:stCxn id="7" idx="2"/>
              <a:endCxn id="10" idx="0"/>
            </p:cNvCxnSpPr>
            <p:nvPr/>
          </p:nvCxnSpPr>
          <p:spPr>
            <a:xfrm flipH="1">
              <a:off x="1633610" y="2828151"/>
              <a:ext cx="2749686" cy="86423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直線箭頭接點 42">
              <a:extLst>
                <a:ext uri="{FF2B5EF4-FFF2-40B4-BE49-F238E27FC236}">
                  <a16:creationId xmlns:a16="http://schemas.microsoft.com/office/drawing/2014/main" id="{EC754A80-5A97-D946-A4C1-C7A1D9973C8D}"/>
                </a:ext>
              </a:extLst>
            </p:cNvPr>
            <p:cNvCxnSpPr>
              <a:cxnSpLocks/>
              <a:stCxn id="10" idx="2"/>
              <a:endCxn id="11" idx="0"/>
            </p:cNvCxnSpPr>
            <p:nvPr/>
          </p:nvCxnSpPr>
          <p:spPr>
            <a:xfrm flipH="1">
              <a:off x="1633609" y="4321076"/>
              <a:ext cx="1" cy="82668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直線箭頭接點 49">
              <a:extLst>
                <a:ext uri="{FF2B5EF4-FFF2-40B4-BE49-F238E27FC236}">
                  <a16:creationId xmlns:a16="http://schemas.microsoft.com/office/drawing/2014/main" id="{47BC3F99-D735-0F4B-B375-7B00294F75E5}"/>
                </a:ext>
              </a:extLst>
            </p:cNvPr>
            <p:cNvCxnSpPr>
              <a:cxnSpLocks/>
              <a:stCxn id="8" idx="2"/>
              <a:endCxn id="11" idx="0"/>
            </p:cNvCxnSpPr>
            <p:nvPr/>
          </p:nvCxnSpPr>
          <p:spPr>
            <a:xfrm flipH="1">
              <a:off x="1633609" y="4325889"/>
              <a:ext cx="2749687" cy="82186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35C696D4-88C8-F548-B91D-A72BEFE4458D}"/>
                </a:ext>
              </a:extLst>
            </p:cNvPr>
            <p:cNvSpPr/>
            <p:nvPr/>
          </p:nvSpPr>
          <p:spPr>
            <a:xfrm>
              <a:off x="6012160" y="5157192"/>
              <a:ext cx="1967985" cy="69133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dirty="0"/>
                <a:t>高等演算法</a:t>
              </a:r>
              <a:endParaRPr kumimoji="1" lang="en-US" altLang="zh-TW" dirty="0"/>
            </a:p>
          </p:txBody>
        </p:sp>
        <p:cxnSp>
          <p:nvCxnSpPr>
            <p:cNvPr id="68" name="直線箭頭接點 67">
              <a:extLst>
                <a:ext uri="{FF2B5EF4-FFF2-40B4-BE49-F238E27FC236}">
                  <a16:creationId xmlns:a16="http://schemas.microsoft.com/office/drawing/2014/main" id="{966236CD-C45B-8A4D-AEAA-8FB6F964E2A9}"/>
                </a:ext>
              </a:extLst>
            </p:cNvPr>
            <p:cNvCxnSpPr>
              <a:cxnSpLocks/>
              <a:stCxn id="9" idx="2"/>
              <a:endCxn id="67" idx="0"/>
            </p:cNvCxnSpPr>
            <p:nvPr/>
          </p:nvCxnSpPr>
          <p:spPr>
            <a:xfrm flipH="1">
              <a:off x="6996153" y="4325802"/>
              <a:ext cx="1" cy="83139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FB4CD250-B256-F549-B627-2F82642A667C}"/>
                </a:ext>
              </a:extLst>
            </p:cNvPr>
            <p:cNvSpPr/>
            <p:nvPr/>
          </p:nvSpPr>
          <p:spPr>
            <a:xfrm>
              <a:off x="3289125" y="5150869"/>
              <a:ext cx="2188339" cy="69765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dirty="0"/>
                <a:t>應用程式設計</a:t>
              </a:r>
            </a:p>
          </p:txBody>
        </p:sp>
        <p:cxnSp>
          <p:nvCxnSpPr>
            <p:cNvPr id="84" name="直線箭頭接點 83">
              <a:extLst>
                <a:ext uri="{FF2B5EF4-FFF2-40B4-BE49-F238E27FC236}">
                  <a16:creationId xmlns:a16="http://schemas.microsoft.com/office/drawing/2014/main" id="{F0A6A7B8-F2C6-A642-9A30-83D270FA4491}"/>
                </a:ext>
              </a:extLst>
            </p:cNvPr>
            <p:cNvCxnSpPr>
              <a:cxnSpLocks/>
              <a:stCxn id="8" idx="2"/>
              <a:endCxn id="73" idx="0"/>
            </p:cNvCxnSpPr>
            <p:nvPr/>
          </p:nvCxnSpPr>
          <p:spPr>
            <a:xfrm flipH="1">
              <a:off x="4383295" y="4325889"/>
              <a:ext cx="1" cy="82498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直線箭頭接點 86">
              <a:extLst>
                <a:ext uri="{FF2B5EF4-FFF2-40B4-BE49-F238E27FC236}">
                  <a16:creationId xmlns:a16="http://schemas.microsoft.com/office/drawing/2014/main" id="{AD1E2267-39DD-8B45-A443-8AA1FAD52596}"/>
                </a:ext>
              </a:extLst>
            </p:cNvPr>
            <p:cNvCxnSpPr>
              <a:cxnSpLocks/>
              <a:stCxn id="10" idx="2"/>
              <a:endCxn id="73" idx="0"/>
            </p:cNvCxnSpPr>
            <p:nvPr/>
          </p:nvCxnSpPr>
          <p:spPr>
            <a:xfrm>
              <a:off x="1633610" y="4321076"/>
              <a:ext cx="2749685" cy="82979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11560" y="2564904"/>
            <a:ext cx="7886700" cy="2088232"/>
          </a:xfrm>
          <a:noFill/>
        </p:spPr>
        <p:txBody>
          <a:bodyPr/>
          <a:lstStyle/>
          <a:p>
            <a:pPr marL="0" indent="0" algn="ctr">
              <a:buNone/>
            </a:pPr>
            <a:r>
              <a:rPr lang="zh-TW" altLang="en-US" sz="3600" dirty="0">
                <a:latin typeface="+mn-ea"/>
              </a:rPr>
              <a:t>這世界上有</a:t>
            </a:r>
            <a:r>
              <a:rPr lang="en-US" altLang="zh-TW" sz="3600" dirty="0">
                <a:ea typeface="Cambria Math" panose="02040503050406030204" pitchFamily="18" charset="0"/>
              </a:rPr>
              <a:t>10</a:t>
            </a:r>
            <a:r>
              <a:rPr lang="zh-TW" altLang="en-US" sz="3600" dirty="0">
                <a:latin typeface="+mn-ea"/>
              </a:rPr>
              <a:t>種人</a:t>
            </a:r>
            <a:endParaRPr lang="en-US" altLang="zh-TW" sz="3600" dirty="0">
              <a:latin typeface="+mn-ea"/>
            </a:endParaRPr>
          </a:p>
          <a:p>
            <a:pPr marL="0" indent="0" algn="ctr">
              <a:buNone/>
            </a:pPr>
            <a:r>
              <a:rPr lang="zh-TW" altLang="en-US" sz="3600" dirty="0">
                <a:latin typeface="+mn-ea"/>
              </a:rPr>
              <a:t>懂二進位的人和不懂二進位的人</a:t>
            </a:r>
            <a:endParaRPr lang="en-US" altLang="zh-TW" sz="3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8684636"/>
      </p:ext>
    </p:extLst>
  </p:cSld>
  <p:clrMapOvr>
    <a:masterClrMapping/>
  </p:clrMapOvr>
  <p:transition advClick="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061" y="2060848"/>
            <a:ext cx="8695878" cy="4501551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  <a:t>Any Question?</a:t>
            </a:r>
            <a:br>
              <a:rPr lang="en-US" altLang="zh-TW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</a:br>
            <a:br>
              <a:rPr lang="en-US" altLang="zh-TW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</a:br>
            <a:br>
              <a:rPr lang="en-US" altLang="zh-TW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</a:br>
            <a:br>
              <a:rPr lang="en-US" altLang="zh-TW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</a:br>
            <a:br>
              <a:rPr lang="en-US" altLang="zh-TW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</a:br>
            <a:br>
              <a:rPr lang="en-US" altLang="zh-TW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</a:br>
            <a:br>
              <a:rPr lang="en-US" altLang="zh-TW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</a:br>
            <a:br>
              <a:rPr lang="en-US" altLang="zh-TW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</a:br>
            <a:r>
              <a:rPr lang="en-US" altLang="zh-TW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  <a:t>Let’s examine the questions in </a:t>
            </a:r>
            <a:r>
              <a:rPr lang="en-US" altLang="zh-TW" dirty="0" err="1">
                <a:latin typeface="Plantagenet Cherokee" panose="02020000000000000000" pitchFamily="18" charset="-79"/>
                <a:cs typeface="Plantagenet Cherokee" panose="02020000000000000000" pitchFamily="18" charset="-79"/>
              </a:rPr>
              <a:t>sli.do</a:t>
            </a:r>
            <a:r>
              <a:rPr lang="en-US" altLang="zh-TW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  <a:t>…</a:t>
            </a:r>
            <a:endParaRPr lang="zh-TW" altLang="en-US" dirty="0">
              <a:latin typeface="Plantagenet Cherokee" panose="02020000000000000000" pitchFamily="18" charset="-79"/>
              <a:cs typeface="Plantagenet Cherokee" panose="02020000000000000000" pitchFamily="18" charset="-79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50113FB-58C6-3045-A215-C896AE904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033" y="2708920"/>
            <a:ext cx="2757934" cy="3017433"/>
          </a:xfrm>
          <a:prstGeom prst="rect">
            <a:avLst/>
          </a:prstGeom>
        </p:spPr>
      </p:pic>
      <p:pic>
        <p:nvPicPr>
          <p:cNvPr id="4" name="圖片 2">
            <a:extLst>
              <a:ext uri="{FF2B5EF4-FFF2-40B4-BE49-F238E27FC236}">
                <a16:creationId xmlns:a16="http://schemas.microsoft.com/office/drawing/2014/main" id="{952964DA-4C88-6040-97F9-758B470DA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8" y="188640"/>
            <a:ext cx="4029100" cy="281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398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512" y="1196752"/>
            <a:ext cx="8695878" cy="973159"/>
          </a:xfrm>
        </p:spPr>
        <p:txBody>
          <a:bodyPr>
            <a:normAutofit/>
          </a:bodyPr>
          <a:lstStyle/>
          <a:p>
            <a:pPr algn="ctr"/>
            <a:r>
              <a:rPr lang="zh-TW" altLang="en-US" dirty="0">
                <a:latin typeface="+mn-ea"/>
              </a:rPr>
              <a:t>可以在</a:t>
            </a:r>
            <a:r>
              <a:rPr lang="zh-TW" altLang="en-US" dirty="0">
                <a:solidFill>
                  <a:srgbClr val="00B050"/>
                </a:solidFill>
                <a:latin typeface="+mn-ea"/>
              </a:rPr>
              <a:t>匿名</a:t>
            </a:r>
            <a:r>
              <a:rPr lang="zh-TW" altLang="en-US" dirty="0">
                <a:latin typeface="+mn-ea"/>
              </a:rPr>
              <a:t>的</a:t>
            </a:r>
            <a:r>
              <a:rPr lang="zh-TW" altLang="en-US" dirty="0">
                <a:solidFill>
                  <a:srgbClr val="0070C0"/>
                </a:solidFill>
                <a:latin typeface="+mn-ea"/>
              </a:rPr>
              <a:t>聊天室</a:t>
            </a:r>
            <a:r>
              <a:rPr lang="zh-TW" altLang="en-US" dirty="0">
                <a:latin typeface="+mn-ea"/>
              </a:rPr>
              <a:t>詢問</a:t>
            </a:r>
            <a:r>
              <a:rPr lang="zh-TW" altLang="en-US" dirty="0">
                <a:solidFill>
                  <a:srgbClr val="C00000"/>
                </a:solidFill>
                <a:latin typeface="+mn-ea"/>
              </a:rPr>
              <a:t>課程相關</a:t>
            </a:r>
            <a:r>
              <a:rPr lang="zh-TW" altLang="en-US" dirty="0">
                <a:latin typeface="+mn-ea"/>
              </a:rPr>
              <a:t>的</a:t>
            </a:r>
            <a:r>
              <a:rPr lang="zh-TW" altLang="en-US" dirty="0">
                <a:solidFill>
                  <a:srgbClr val="7030A0"/>
                </a:solidFill>
                <a:latin typeface="+mn-ea"/>
              </a:rPr>
              <a:t>問題</a:t>
            </a:r>
            <a:endParaRPr lang="en-US" altLang="zh-TW" dirty="0">
              <a:solidFill>
                <a:srgbClr val="7030A0"/>
              </a:solidFill>
              <a:latin typeface="+mn-ea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50113FB-58C6-3045-A215-C896AE904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74" y="2420888"/>
            <a:ext cx="2757934" cy="3017433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DEAE6151-E21B-B645-802C-0C6130D28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1138" y="2420888"/>
            <a:ext cx="58293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077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Talk about the Course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5"/>
            <a:ext cx="8983910" cy="4351338"/>
          </a:xfrm>
          <a:noFill/>
        </p:spPr>
        <p:txBody>
          <a:bodyPr>
            <a:normAutofit fontScale="92500" lnSpcReduction="10000"/>
          </a:bodyPr>
          <a:lstStyle/>
          <a:p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Bit: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the basic unit to store data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What does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0100 0001 </a:t>
            </a:r>
            <a:r>
              <a:rPr lang="en-US" altLang="zh-TW" dirty="0">
                <a:ea typeface="新細明體" panose="02020500000000000000" pitchFamily="18" charset="-120"/>
              </a:rPr>
              <a:t>represent?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It could be:	integer		65</a:t>
            </a:r>
            <a:b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</a:b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			ASCII code 	‘A’</a:t>
            </a:r>
            <a:b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</a:br>
            <a:b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</a:b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What does 1100 0001 represent?</a:t>
            </a:r>
          </a:p>
          <a:p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It could be:	unsigned integer	193</a:t>
            </a:r>
            <a:b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</a:b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			1’s complement	- 0011 1110 </a:t>
            </a: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  <a:sym typeface="Wingdings" pitchFamily="2" charset="2"/>
              </a:rPr>
              <a:t> - 62</a:t>
            </a: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 </a:t>
            </a:r>
            <a:b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</a:b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			2’s complement	- 0011 1111 </a:t>
            </a: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  <a:sym typeface="Wingdings" pitchFamily="2" charset="2"/>
              </a:rPr>
              <a:t> - 63</a:t>
            </a:r>
            <a:endParaRPr lang="en-US" altLang="zh-TW" dirty="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endParaRPr lang="en-US" altLang="zh-TW" dirty="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91329643"/>
      </p:ext>
    </p:extLst>
  </p:cSld>
  <p:clrMapOvr>
    <a:masterClrMapping/>
  </p:clrMapOvr>
  <p:transition advClick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Talk about the Course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5"/>
            <a:ext cx="8983910" cy="4351338"/>
          </a:xfrm>
          <a:noFill/>
        </p:spPr>
        <p:txBody>
          <a:bodyPr>
            <a:normAutofit fontScale="92500" lnSpcReduction="10000"/>
          </a:bodyPr>
          <a:lstStyle/>
          <a:p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Bit: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the basic unit to store data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What does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0100 0001 </a:t>
            </a:r>
            <a:r>
              <a:rPr lang="en-US" altLang="zh-TW" dirty="0">
                <a:ea typeface="新細明體" panose="02020500000000000000" pitchFamily="18" charset="-120"/>
              </a:rPr>
              <a:t>represent?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It could be:	integer		65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			ASCII code 	‘A’</a:t>
            </a:r>
            <a:br>
              <a:rPr lang="en-US" altLang="zh-TW" dirty="0">
                <a:ea typeface="新細明體" panose="02020500000000000000" pitchFamily="18" charset="-120"/>
              </a:rPr>
            </a:b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What does 1100 0001 represent?</a:t>
            </a:r>
          </a:p>
          <a:p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It could be:	unsigned integer	193</a:t>
            </a:r>
            <a:b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</a:b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			1’s complement	- 0011 1110 </a:t>
            </a: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  <a:sym typeface="Wingdings" pitchFamily="2" charset="2"/>
              </a:rPr>
              <a:t> - 62</a:t>
            </a: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 </a:t>
            </a:r>
            <a:b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</a:b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			2’s complement	- 0011 1111 </a:t>
            </a: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  <a:sym typeface="Wingdings" pitchFamily="2" charset="2"/>
              </a:rPr>
              <a:t> - 63</a:t>
            </a:r>
            <a:endParaRPr lang="en-US" altLang="zh-TW" dirty="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endParaRPr lang="en-US" altLang="zh-TW" dirty="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8034053"/>
      </p:ext>
    </p:extLst>
  </p:cSld>
  <p:clrMapOvr>
    <a:masterClrMapping/>
  </p:clrMapOvr>
  <p:transition advClick="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Talk about the Course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5"/>
            <a:ext cx="8983910" cy="4351338"/>
          </a:xfrm>
          <a:noFill/>
        </p:spPr>
        <p:txBody>
          <a:bodyPr>
            <a:normAutofit fontScale="92500" lnSpcReduction="10000"/>
          </a:bodyPr>
          <a:lstStyle/>
          <a:p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Bit: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the basic unit to store data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What does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0100 0001 </a:t>
            </a:r>
            <a:r>
              <a:rPr lang="en-US" altLang="zh-TW" dirty="0">
                <a:ea typeface="新細明體" panose="02020500000000000000" pitchFamily="18" charset="-120"/>
              </a:rPr>
              <a:t>represent?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It could be:	integer		65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			ASCII code 	‘A’</a:t>
            </a:r>
            <a:br>
              <a:rPr lang="en-US" altLang="zh-TW" dirty="0">
                <a:ea typeface="新細明體" panose="02020500000000000000" pitchFamily="18" charset="-120"/>
              </a:rPr>
            </a:br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What does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1100 0001 </a:t>
            </a:r>
            <a:r>
              <a:rPr lang="en-US" altLang="zh-TW" dirty="0">
                <a:ea typeface="新細明體" panose="02020500000000000000" pitchFamily="18" charset="-120"/>
              </a:rPr>
              <a:t>represent?</a:t>
            </a:r>
          </a:p>
          <a:p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It could be:	unsigned integer	193</a:t>
            </a:r>
            <a:b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</a:b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			1’s complement	- 0011 1110 </a:t>
            </a: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  <a:sym typeface="Wingdings" pitchFamily="2" charset="2"/>
              </a:rPr>
              <a:t> - 62</a:t>
            </a: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 </a:t>
            </a:r>
            <a:b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</a:b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</a:rPr>
              <a:t>			2’s complement	- 0011 1111 </a:t>
            </a:r>
            <a:r>
              <a:rPr lang="en-US" altLang="zh-TW" dirty="0">
                <a:solidFill>
                  <a:schemeClr val="bg1"/>
                </a:solidFill>
                <a:ea typeface="新細明體" panose="02020500000000000000" pitchFamily="18" charset="-120"/>
                <a:sym typeface="Wingdings" pitchFamily="2" charset="2"/>
              </a:rPr>
              <a:t> - 63</a:t>
            </a:r>
            <a:endParaRPr lang="en-US" altLang="zh-TW" dirty="0">
              <a:solidFill>
                <a:schemeClr val="bg1"/>
              </a:solidFill>
              <a:ea typeface="新細明體" panose="02020500000000000000" pitchFamily="18" charset="-120"/>
            </a:endParaRPr>
          </a:p>
          <a:p>
            <a:endParaRPr lang="en-US" altLang="zh-TW" dirty="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09324110"/>
      </p:ext>
    </p:extLst>
  </p:cSld>
  <p:clrMapOvr>
    <a:masterClrMapping/>
  </p:clrMapOvr>
  <p:transition advClick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Talk about the Course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5"/>
            <a:ext cx="8983910" cy="4351338"/>
          </a:xfrm>
          <a:noFill/>
        </p:spPr>
        <p:txBody>
          <a:bodyPr>
            <a:normAutofit fontScale="92500" lnSpcReduction="10000"/>
          </a:bodyPr>
          <a:lstStyle/>
          <a:p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Bit: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the basic unit to store data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What does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0100 0001 </a:t>
            </a:r>
            <a:r>
              <a:rPr lang="en-US" altLang="zh-TW" dirty="0">
                <a:ea typeface="新細明體" panose="02020500000000000000" pitchFamily="18" charset="-120"/>
              </a:rPr>
              <a:t>represent?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It could be:	integer		65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			ASCII code 	‘A’</a:t>
            </a:r>
            <a:br>
              <a:rPr lang="en-US" altLang="zh-TW" dirty="0">
                <a:ea typeface="新細明體" panose="02020500000000000000" pitchFamily="18" charset="-120"/>
              </a:rPr>
            </a:br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What does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1100 0001 </a:t>
            </a:r>
            <a:r>
              <a:rPr lang="en-US" altLang="zh-TW" dirty="0">
                <a:ea typeface="新細明體" panose="02020500000000000000" pitchFamily="18" charset="-120"/>
              </a:rPr>
              <a:t>represent?</a:t>
            </a:r>
          </a:p>
          <a:p>
            <a:r>
              <a:rPr lang="en-US" altLang="zh-TW" dirty="0">
                <a:ea typeface="新細明體" panose="02020500000000000000" pitchFamily="18" charset="-120"/>
              </a:rPr>
              <a:t>It could be:	unsigned integer	193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			1’s complement	- 0011 1110 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 - 62</a:t>
            </a:r>
            <a:r>
              <a:rPr lang="en-US" altLang="zh-TW" dirty="0">
                <a:ea typeface="新細明體" panose="02020500000000000000" pitchFamily="18" charset="-120"/>
              </a:rPr>
              <a:t> 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			2’s complement	- 0011 1111 </a:t>
            </a:r>
            <a:r>
              <a:rPr lang="en-US" altLang="zh-TW" dirty="0">
                <a:ea typeface="新細明體" panose="02020500000000000000" pitchFamily="18" charset="-120"/>
                <a:sym typeface="Wingdings" pitchFamily="2" charset="2"/>
              </a:rPr>
              <a:t> - 63</a:t>
            </a:r>
            <a:endParaRPr lang="en-US" altLang="zh-TW" dirty="0">
              <a:ea typeface="新細明體" panose="02020500000000000000" pitchFamily="18" charset="-120"/>
            </a:endParaRPr>
          </a:p>
          <a:p>
            <a:endParaRPr lang="en-US" altLang="zh-TW" dirty="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7677371"/>
      </p:ext>
    </p:extLst>
  </p:cSld>
  <p:clrMapOvr>
    <a:masterClrMapping/>
  </p:clrMapOvr>
  <p:transition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Talk about the Course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825625"/>
            <a:ext cx="8983910" cy="4351338"/>
          </a:xfrm>
          <a:noFill/>
        </p:spPr>
        <p:txBody>
          <a:bodyPr>
            <a:normAutofit fontScale="92500" lnSpcReduction="10000"/>
          </a:bodyPr>
          <a:lstStyle/>
          <a:p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Bit: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the basic unit to store data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What does </a:t>
            </a:r>
            <a:r>
              <a:rPr lang="en-US" altLang="zh-TW" dirty="0">
                <a:solidFill>
                  <a:srgbClr val="00B050"/>
                </a:solidFill>
                <a:ea typeface="新細明體" panose="02020500000000000000" pitchFamily="18" charset="-120"/>
              </a:rPr>
              <a:t>0100 0001 </a:t>
            </a:r>
            <a:r>
              <a:rPr lang="en-US" altLang="zh-TW" dirty="0">
                <a:ea typeface="新細明體" panose="02020500000000000000" pitchFamily="18" charset="-120"/>
              </a:rPr>
              <a:t>represent?</a:t>
            </a:r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ea typeface="新細明體" panose="02020500000000000000" pitchFamily="18" charset="-120"/>
              </a:rPr>
              <a:t>It depends on its data type</a:t>
            </a:r>
            <a:br>
              <a:rPr lang="en-US" altLang="zh-TW" dirty="0">
                <a:ea typeface="新細明體" panose="02020500000000000000" pitchFamily="18" charset="-120"/>
              </a:rPr>
            </a:br>
            <a:endParaRPr lang="en-US" altLang="zh-TW" dirty="0">
              <a:ea typeface="新細明體" panose="02020500000000000000" pitchFamily="18" charset="-120"/>
            </a:endParaRPr>
          </a:p>
          <a:p>
            <a:r>
              <a:rPr lang="en-US" altLang="zh-TW" dirty="0">
                <a:solidFill>
                  <a:srgbClr val="C00000"/>
                </a:solidFill>
                <a:ea typeface="新細明體" panose="02020500000000000000" pitchFamily="18" charset="-120"/>
              </a:rPr>
              <a:t>Data type: </a:t>
            </a:r>
            <a:r>
              <a:rPr lang="en-US" altLang="zh-TW" dirty="0">
                <a:solidFill>
                  <a:srgbClr val="0070C0"/>
                </a:solidFill>
                <a:ea typeface="新細明體" panose="02020500000000000000" pitchFamily="18" charset="-120"/>
              </a:rPr>
              <a:t>interpretation</a:t>
            </a:r>
            <a:r>
              <a:rPr lang="en-US" altLang="zh-TW" dirty="0">
                <a:ea typeface="新細明體" panose="02020500000000000000" pitchFamily="18" charset="-120"/>
              </a:rPr>
              <a:t> of a bit pattern</a:t>
            </a:r>
          </a:p>
          <a:p>
            <a:pPr marL="0" indent="0">
              <a:buNone/>
            </a:pPr>
            <a:br>
              <a:rPr lang="en-US" altLang="zh-TW" dirty="0">
                <a:ea typeface="新細明體" panose="02020500000000000000" pitchFamily="18" charset="-120"/>
              </a:rPr>
            </a:br>
            <a:br>
              <a:rPr lang="en-US" altLang="zh-TW" dirty="0">
                <a:ea typeface="新細明體" panose="02020500000000000000" pitchFamily="18" charset="-120"/>
              </a:rPr>
            </a:br>
            <a:endParaRPr lang="en-US" altLang="zh-TW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dirty="0">
                <a:ea typeface="新細明體" panose="02020500000000000000" pitchFamily="18" charset="-120"/>
              </a:rPr>
              <a:t> </a:t>
            </a:r>
          </a:p>
          <a:p>
            <a:pPr marL="0" indent="0">
              <a:buNone/>
            </a:pPr>
            <a:endParaRPr lang="en-US" altLang="zh-TW" dirty="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23548700"/>
      </p:ext>
    </p:extLst>
  </p:cSld>
  <p:clrMapOvr>
    <a:masterClrMapping/>
  </p:clrMapOvr>
  <p:transition advClick="0"/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4575</TotalTime>
  <Words>1941</Words>
  <Application>Microsoft Macintosh PowerPoint</Application>
  <PresentationFormat>On-screen Show (4:3)</PresentationFormat>
  <Paragraphs>272</Paragraphs>
  <Slides>30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LingWai SC Medium</vt:lpstr>
      <vt:lpstr>Microsoft JhengHei</vt:lpstr>
      <vt:lpstr>Microsoft JhengHei</vt:lpstr>
      <vt:lpstr>Arial</vt:lpstr>
      <vt:lpstr>Cambria Math</vt:lpstr>
      <vt:lpstr>Candara</vt:lpstr>
      <vt:lpstr>Monotype Sorts</vt:lpstr>
      <vt:lpstr>Plantagenet Cherokee</vt:lpstr>
      <vt:lpstr>Times New Roman</vt:lpstr>
      <vt:lpstr>Office 佈景主題</vt:lpstr>
      <vt:lpstr>PowerPoint Presentation</vt:lpstr>
      <vt:lpstr>PowerPoint Presentation</vt:lpstr>
      <vt:lpstr>PowerPoint Presentation</vt:lpstr>
      <vt:lpstr>可以在匿名的聊天室詢問課程相關的問題</vt:lpstr>
      <vt:lpstr>Talk about the Course</vt:lpstr>
      <vt:lpstr>Talk about the Course</vt:lpstr>
      <vt:lpstr>Talk about the Course</vt:lpstr>
      <vt:lpstr>Talk about the Course</vt:lpstr>
      <vt:lpstr>Talk about the Course</vt:lpstr>
      <vt:lpstr>Talk about the Course</vt:lpstr>
      <vt:lpstr>Operations for Different Data Types</vt:lpstr>
      <vt:lpstr>Operations for Different Data Types</vt:lpstr>
      <vt:lpstr>So… What the Course Is About?</vt:lpstr>
      <vt:lpstr>So… What the Course Is About?</vt:lpstr>
      <vt:lpstr>Prerequisites</vt:lpstr>
      <vt:lpstr>Grading Method</vt:lpstr>
      <vt:lpstr>作業評分標準</vt:lpstr>
      <vt:lpstr>作業評分標準</vt:lpstr>
      <vt:lpstr>作業評分標準</vt:lpstr>
      <vt:lpstr>小老師制度</vt:lpstr>
      <vt:lpstr>縮排: 2 %</vt:lpstr>
      <vt:lpstr>縮排: 2 %</vt:lpstr>
      <vt:lpstr>變數和函式名稱: 3 %</vt:lpstr>
      <vt:lpstr>註解: 5 %</vt:lpstr>
      <vt:lpstr>作業繳交方式</vt:lpstr>
      <vt:lpstr>加分</vt:lpstr>
      <vt:lpstr>About this course</vt:lpstr>
      <vt:lpstr>About this course</vt:lpstr>
      <vt:lpstr>PowerPoint Presentation</vt:lpstr>
      <vt:lpstr>Any Question?        Let’s examine the questions in sli.do…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</dc:title>
  <dc:creator>Agam</dc:creator>
  <cp:lastModifiedBy>Microsoft Office User</cp:lastModifiedBy>
  <cp:revision>386</cp:revision>
  <dcterms:created xsi:type="dcterms:W3CDTF">1995-06-02T22:16:36Z</dcterms:created>
  <dcterms:modified xsi:type="dcterms:W3CDTF">2020-09-07T21:53:02Z</dcterms:modified>
</cp:coreProperties>
</file>

<file path=docProps/thumbnail.jpeg>
</file>